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2"/>
  </p:sldMasterIdLst>
  <p:notesMasterIdLst>
    <p:notesMasterId r:id="rId51"/>
  </p:notesMasterIdLst>
  <p:handoutMasterIdLst>
    <p:handoutMasterId r:id="rId52"/>
  </p:handoutMasterIdLst>
  <p:sldIdLst>
    <p:sldId id="257" r:id="rId3"/>
    <p:sldId id="323" r:id="rId4"/>
    <p:sldId id="376" r:id="rId5"/>
    <p:sldId id="377" r:id="rId6"/>
    <p:sldId id="378" r:id="rId7"/>
    <p:sldId id="328" r:id="rId8"/>
    <p:sldId id="329" r:id="rId9"/>
    <p:sldId id="330" r:id="rId10"/>
    <p:sldId id="331" r:id="rId11"/>
    <p:sldId id="332" r:id="rId12"/>
    <p:sldId id="333" r:id="rId13"/>
    <p:sldId id="334" r:id="rId14"/>
    <p:sldId id="335" r:id="rId15"/>
    <p:sldId id="336" r:id="rId16"/>
    <p:sldId id="338" r:id="rId17"/>
    <p:sldId id="339" r:id="rId18"/>
    <p:sldId id="337" r:id="rId19"/>
    <p:sldId id="345" r:id="rId20"/>
    <p:sldId id="342" r:id="rId21"/>
    <p:sldId id="343" r:id="rId22"/>
    <p:sldId id="344" r:id="rId23"/>
    <p:sldId id="360" r:id="rId24"/>
    <p:sldId id="346" r:id="rId25"/>
    <p:sldId id="347" r:id="rId26"/>
    <p:sldId id="350" r:id="rId27"/>
    <p:sldId id="351" r:id="rId28"/>
    <p:sldId id="352" r:id="rId29"/>
    <p:sldId id="355" r:id="rId30"/>
    <p:sldId id="354" r:id="rId31"/>
    <p:sldId id="353" r:id="rId32"/>
    <p:sldId id="356" r:id="rId33"/>
    <p:sldId id="357" r:id="rId34"/>
    <p:sldId id="358" r:id="rId35"/>
    <p:sldId id="359" r:id="rId36"/>
    <p:sldId id="361" r:id="rId37"/>
    <p:sldId id="362" r:id="rId38"/>
    <p:sldId id="363" r:id="rId39"/>
    <p:sldId id="364" r:id="rId40"/>
    <p:sldId id="365" r:id="rId41"/>
    <p:sldId id="366" r:id="rId42"/>
    <p:sldId id="367" r:id="rId43"/>
    <p:sldId id="368" r:id="rId44"/>
    <p:sldId id="369" r:id="rId45"/>
    <p:sldId id="370" r:id="rId46"/>
    <p:sldId id="371" r:id="rId47"/>
    <p:sldId id="372" r:id="rId48"/>
    <p:sldId id="373" r:id="rId49"/>
    <p:sldId id="374" r:id="rId50"/>
  </p:sldIdLst>
  <p:sldSz cx="9144000" cy="6858000" type="screen4x3"/>
  <p:notesSz cx="7102475" cy="102330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96" userDrawn="1">
          <p15:clr>
            <a:srgbClr val="A4A3A4"/>
          </p15:clr>
        </p15:guide>
        <p15:guide id="4" orient="horz" pos="4128" userDrawn="1">
          <p15:clr>
            <a:srgbClr val="A4A3A4"/>
          </p15:clr>
        </p15:guide>
        <p15:guide id="5" pos="2880">
          <p15:clr>
            <a:srgbClr val="A4A3A4"/>
          </p15:clr>
        </p15:guide>
        <p15:guide id="6" pos="547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43" autoAdjust="0"/>
    <p:restoredTop sz="93652" autoAdjust="0"/>
  </p:normalViewPr>
  <p:slideViewPr>
    <p:cSldViewPr snapToGrid="0">
      <p:cViewPr>
        <p:scale>
          <a:sx n="50" d="100"/>
          <a:sy n="50" d="100"/>
        </p:scale>
        <p:origin x="1829" y="749"/>
      </p:cViewPr>
      <p:guideLst>
        <p:guide orient="horz" pos="2160"/>
        <p:guide pos="3840"/>
        <p:guide pos="7296"/>
        <p:guide orient="horz" pos="4128"/>
        <p:guide pos="2880"/>
        <p:guide pos="5472"/>
      </p:guideLst>
    </p:cSldViewPr>
  </p:slideViewPr>
  <p:notesTextViewPr>
    <p:cViewPr>
      <p:scale>
        <a:sx n="3" d="2"/>
        <a:sy n="3" d="2"/>
      </p:scale>
      <p:origin x="0" y="0"/>
    </p:cViewPr>
  </p:notesTextViewPr>
  <p:notesViewPr>
    <p:cSldViewPr snapToGrid="0" showGuides="1">
      <p:cViewPr varScale="1">
        <p:scale>
          <a:sx n="70" d="100"/>
          <a:sy n="70" d="100"/>
        </p:scale>
        <p:origin x="324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3428"/>
          </a:xfrm>
          <a:prstGeom prst="rect">
            <a:avLst/>
          </a:prstGeom>
        </p:spPr>
        <p:txBody>
          <a:bodyPr vert="horz" lIns="99057" tIns="49528" rIns="99057" bIns="49528" rtlCol="0"/>
          <a:lstStyle>
            <a:lvl1pPr algn="l">
              <a:defRPr sz="1300"/>
            </a:lvl1pPr>
          </a:lstStyle>
          <a:p>
            <a:endParaRPr lang="en-US" dirty="0"/>
          </a:p>
        </p:txBody>
      </p:sp>
      <p:sp>
        <p:nvSpPr>
          <p:cNvPr id="3" name="Date Placeholder 2"/>
          <p:cNvSpPr>
            <a:spLocks noGrp="1"/>
          </p:cNvSpPr>
          <p:nvPr>
            <p:ph type="dt" sz="quarter" idx="1"/>
          </p:nvPr>
        </p:nvSpPr>
        <p:spPr>
          <a:xfrm>
            <a:off x="4023092" y="0"/>
            <a:ext cx="3077739" cy="513428"/>
          </a:xfrm>
          <a:prstGeom prst="rect">
            <a:avLst/>
          </a:prstGeom>
        </p:spPr>
        <p:txBody>
          <a:bodyPr vert="horz" lIns="99057" tIns="49528" rIns="99057" bIns="49528" rtlCol="0"/>
          <a:lstStyle>
            <a:lvl1pPr algn="r">
              <a:defRPr sz="1300"/>
            </a:lvl1pPr>
          </a:lstStyle>
          <a:p>
            <a:fld id="{68796EA6-6F25-4F19-87BA-7ADCC16DAEFF}" type="datetimeFigureOut">
              <a:rPr lang="en-US" smtClean="0"/>
              <a:t>8/16/2021</a:t>
            </a:fld>
            <a:endParaRPr lang="en-US" dirty="0"/>
          </a:p>
        </p:txBody>
      </p:sp>
      <p:sp>
        <p:nvSpPr>
          <p:cNvPr id="4" name="Footer Placeholder 3"/>
          <p:cNvSpPr>
            <a:spLocks noGrp="1"/>
          </p:cNvSpPr>
          <p:nvPr>
            <p:ph type="ftr" sz="quarter" idx="2"/>
          </p:nvPr>
        </p:nvSpPr>
        <p:spPr>
          <a:xfrm>
            <a:off x="0" y="9719598"/>
            <a:ext cx="3077739" cy="513427"/>
          </a:xfrm>
          <a:prstGeom prst="rect">
            <a:avLst/>
          </a:prstGeom>
        </p:spPr>
        <p:txBody>
          <a:bodyPr vert="horz" lIns="99057" tIns="49528" rIns="99057" bIns="49528"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3092" y="9719598"/>
            <a:ext cx="3077739" cy="513427"/>
          </a:xfrm>
          <a:prstGeom prst="rect">
            <a:avLst/>
          </a:prstGeom>
        </p:spPr>
        <p:txBody>
          <a:bodyPr vert="horz" lIns="99057" tIns="49528" rIns="99057" bIns="49528" rtlCol="0" anchor="b"/>
          <a:lstStyle>
            <a:lvl1pPr algn="r">
              <a:defRPr sz="1300"/>
            </a:lvl1pPr>
          </a:lstStyle>
          <a:p>
            <a:fld id="{C64E50CC-F33A-4EF4-9F12-93EC4A21A0CF}" type="slidenum">
              <a:rPr lang="en-US" smtClean="0"/>
              <a:t>‹#›</a:t>
            </a:fld>
            <a:endParaRPr lang="en-US" dirty="0"/>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3428"/>
          </a:xfrm>
          <a:prstGeom prst="rect">
            <a:avLst/>
          </a:prstGeom>
        </p:spPr>
        <p:txBody>
          <a:bodyPr vert="horz" lIns="99057" tIns="49528" rIns="99057" bIns="49528" rtlCol="0"/>
          <a:lstStyle>
            <a:lvl1pPr algn="l">
              <a:defRPr sz="1300"/>
            </a:lvl1pPr>
          </a:lstStyle>
          <a:p>
            <a:endParaRPr lang="en-US" dirty="0"/>
          </a:p>
        </p:txBody>
      </p:sp>
      <p:sp>
        <p:nvSpPr>
          <p:cNvPr id="3" name="Date Placeholder 2"/>
          <p:cNvSpPr>
            <a:spLocks noGrp="1"/>
          </p:cNvSpPr>
          <p:nvPr>
            <p:ph type="dt" idx="1"/>
          </p:nvPr>
        </p:nvSpPr>
        <p:spPr>
          <a:xfrm>
            <a:off x="4023092" y="0"/>
            <a:ext cx="3077739" cy="513428"/>
          </a:xfrm>
          <a:prstGeom prst="rect">
            <a:avLst/>
          </a:prstGeom>
        </p:spPr>
        <p:txBody>
          <a:bodyPr vert="horz" lIns="99057" tIns="49528" rIns="99057" bIns="49528" rtlCol="0"/>
          <a:lstStyle>
            <a:lvl1pPr algn="r">
              <a:defRPr sz="1300"/>
            </a:lvl1pPr>
          </a:lstStyle>
          <a:p>
            <a:fld id="{C39C172E-A8B5-46F6-B05C-DFA3E2E0F207}" type="datetimeFigureOut">
              <a:rPr lang="en-US" smtClean="0"/>
              <a:t>8/16/2021</a:t>
            </a:fld>
            <a:endParaRPr lang="en-US" dirty="0"/>
          </a:p>
        </p:txBody>
      </p:sp>
      <p:sp>
        <p:nvSpPr>
          <p:cNvPr id="4" name="Slide Image Placeholder 3"/>
          <p:cNvSpPr>
            <a:spLocks noGrp="1" noRot="1" noChangeAspect="1"/>
          </p:cNvSpPr>
          <p:nvPr>
            <p:ph type="sldImg" idx="2"/>
          </p:nvPr>
        </p:nvSpPr>
        <p:spPr>
          <a:xfrm>
            <a:off x="1249363" y="1279525"/>
            <a:ext cx="4603750" cy="3452813"/>
          </a:xfrm>
          <a:prstGeom prst="rect">
            <a:avLst/>
          </a:prstGeom>
          <a:noFill/>
          <a:ln w="12700">
            <a:solidFill>
              <a:prstClr val="black"/>
            </a:solidFill>
          </a:ln>
        </p:spPr>
        <p:txBody>
          <a:bodyPr vert="horz" lIns="99057" tIns="49528" rIns="99057" bIns="49528" rtlCol="0" anchor="ctr"/>
          <a:lstStyle/>
          <a:p>
            <a:endParaRPr lang="en-US" dirty="0"/>
          </a:p>
        </p:txBody>
      </p:sp>
      <p:sp>
        <p:nvSpPr>
          <p:cNvPr id="5" name="Notes Placeholder 4"/>
          <p:cNvSpPr>
            <a:spLocks noGrp="1"/>
          </p:cNvSpPr>
          <p:nvPr>
            <p:ph type="body" sz="quarter" idx="3"/>
          </p:nvPr>
        </p:nvSpPr>
        <p:spPr>
          <a:xfrm>
            <a:off x="710248" y="4924643"/>
            <a:ext cx="5681980" cy="4029254"/>
          </a:xfrm>
          <a:prstGeom prst="rect">
            <a:avLst/>
          </a:prstGeom>
        </p:spPr>
        <p:txBody>
          <a:bodyPr vert="horz" lIns="99057" tIns="49528" rIns="99057" bIns="4952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19598"/>
            <a:ext cx="3077739" cy="513427"/>
          </a:xfrm>
          <a:prstGeom prst="rect">
            <a:avLst/>
          </a:prstGeom>
        </p:spPr>
        <p:txBody>
          <a:bodyPr vert="horz" lIns="99057" tIns="49528" rIns="99057" bIns="49528"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3092" y="9719598"/>
            <a:ext cx="3077739" cy="513427"/>
          </a:xfrm>
          <a:prstGeom prst="rect">
            <a:avLst/>
          </a:prstGeom>
        </p:spPr>
        <p:txBody>
          <a:bodyPr vert="horz" lIns="99057" tIns="49528" rIns="99057" bIns="49528" rtlCol="0" anchor="b"/>
          <a:lstStyle>
            <a:lvl1pPr algn="r">
              <a:defRPr sz="1300"/>
            </a:lvl1pPr>
          </a:lstStyle>
          <a:p>
            <a:fld id="{32674CE4-FBD8-4481-AEFB-CA53E599A745}" type="slidenum">
              <a:rPr lang="en-US" smtClean="0"/>
              <a:t>‹#›</a:t>
            </a:fld>
            <a:endParaRPr lang="en-US" dirty="0"/>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49363" y="1279525"/>
            <a:ext cx="4603750"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1</a:t>
            </a:fld>
            <a:endParaRPr lang="en-US" dirty="0"/>
          </a:p>
        </p:txBody>
      </p:sp>
    </p:spTree>
    <p:extLst>
      <p:ext uri="{BB962C8B-B14F-4D97-AF65-F5344CB8AC3E}">
        <p14:creationId xmlns:p14="http://schemas.microsoft.com/office/powerpoint/2010/main" val="2147974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 high logic, the voltage must</a:t>
            </a:r>
            <a:r>
              <a:rPr lang="en-US" baseline="0" dirty="0" smtClean="0"/>
              <a:t> be higher than VIH Min and I IH</a:t>
            </a:r>
            <a:endParaRPr lang="en-US" dirty="0"/>
          </a:p>
        </p:txBody>
      </p:sp>
      <p:sp>
        <p:nvSpPr>
          <p:cNvPr id="4" name="Slide Number Placeholder 3"/>
          <p:cNvSpPr>
            <a:spLocks noGrp="1"/>
          </p:cNvSpPr>
          <p:nvPr>
            <p:ph type="sldNum" sz="quarter" idx="10"/>
          </p:nvPr>
        </p:nvSpPr>
        <p:spPr/>
        <p:txBody>
          <a:bodyPr/>
          <a:lstStyle/>
          <a:p>
            <a:fld id="{32674CE4-FBD8-4481-AEFB-CA53E599A745}" type="slidenum">
              <a:rPr lang="en-US" smtClean="0"/>
              <a:t>40</a:t>
            </a:fld>
            <a:endParaRPr lang="en-US" dirty="0"/>
          </a:p>
        </p:txBody>
      </p:sp>
    </p:spTree>
    <p:extLst>
      <p:ext uri="{BB962C8B-B14F-4D97-AF65-F5344CB8AC3E}">
        <p14:creationId xmlns:p14="http://schemas.microsoft.com/office/powerpoint/2010/main" val="179482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4" y="3810004"/>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4" name="Rectangle 23"/>
          <p:cNvSpPr/>
          <p:nvPr/>
        </p:nvSpPr>
        <p:spPr>
          <a:xfrm flipV="1">
            <a:off x="5410202"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5" name="Rectangle 24"/>
          <p:cNvSpPr/>
          <p:nvPr/>
        </p:nvSpPr>
        <p:spPr>
          <a:xfrm flipV="1">
            <a:off x="5410202"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2" y="3675531"/>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Subtitle 8"/>
          <p:cNvSpPr>
            <a:spLocks noGrp="1"/>
          </p:cNvSpPr>
          <p:nvPr>
            <p:ph type="subTitle" idx="1"/>
          </p:nvPr>
        </p:nvSpPr>
        <p:spPr>
          <a:xfrm>
            <a:off x="449495" y="3889662"/>
            <a:ext cx="4953000" cy="1752600"/>
          </a:xfrm>
        </p:spPr>
        <p:txBody>
          <a:bodyPr/>
          <a:lstStyle>
            <a:lvl1pPr marL="64006" indent="0" algn="l">
              <a:buNone/>
              <a:defRPr sz="2400">
                <a:solidFill>
                  <a:schemeClr val="tx2"/>
                </a:solidFill>
                <a:latin typeface="Arial" panose="020B0604020202020204" pitchFamily="34" charset="0"/>
                <a:cs typeface="Arial" panose="020B0604020202020204" pitchFamily="34" charset="0"/>
              </a:defRPr>
            </a:lvl1pPr>
            <a:lvl2pPr marL="457189" indent="0" algn="ctr">
              <a:buNone/>
            </a:lvl2pPr>
            <a:lvl3pPr marL="914377" indent="0" algn="ctr">
              <a:buNone/>
            </a:lvl3pPr>
            <a:lvl4pPr marL="1371566" indent="0" algn="ctr">
              <a:buNone/>
            </a:lvl4pPr>
            <a:lvl5pPr marL="1828754" indent="0" algn="ctr">
              <a:buNone/>
            </a:lvl5pPr>
            <a:lvl6pPr marL="2285943" indent="0" algn="ctr">
              <a:buNone/>
            </a:lvl6pPr>
            <a:lvl7pPr marL="2743131" indent="0" algn="ctr">
              <a:buNone/>
            </a:lvl7pPr>
            <a:lvl8pPr marL="3200320" indent="0" algn="ctr">
              <a:buNone/>
            </a:lvl8pPr>
            <a:lvl9pPr marL="3657509" indent="0" algn="ctr">
              <a:buNone/>
            </a:lvl9pPr>
          </a:lstStyle>
          <a:p>
            <a:r>
              <a:rPr kumimoji="0" lang="en-US" smtClean="0"/>
              <a:t>Click to edit Master subtitle style</a:t>
            </a:r>
            <a:endParaRPr kumimoji="0" lang="en-US"/>
          </a:p>
        </p:txBody>
      </p:sp>
      <p:sp>
        <p:nvSpPr>
          <p:cNvPr id="8" name="Title 7"/>
          <p:cNvSpPr>
            <a:spLocks noGrp="1"/>
          </p:cNvSpPr>
          <p:nvPr>
            <p:ph type="ctrTitle"/>
          </p:nvPr>
        </p:nvSpPr>
        <p:spPr>
          <a:xfrm>
            <a:off x="426378" y="2401891"/>
            <a:ext cx="8458200" cy="1081307"/>
          </a:xfrm>
        </p:spPr>
        <p:txBody>
          <a:bodyPr anchor="b"/>
          <a:lstStyle>
            <a:lvl1pPr>
              <a:defRPr sz="4400">
                <a:solidFill>
                  <a:schemeClr val="bg1"/>
                </a:solidFill>
                <a:latin typeface="Impact" panose="020B0806030902050204" pitchFamily="34" charset="0"/>
              </a:defRPr>
            </a:lvl1pPr>
          </a:lstStyle>
          <a:p>
            <a:r>
              <a:rPr kumimoji="0" lang="en-US" dirty="0" smtClean="0"/>
              <a:t>Click to edit Master title style</a:t>
            </a:r>
            <a:endParaRPr kumimoji="0" lang="en-US" dirty="0"/>
          </a:p>
        </p:txBody>
      </p:sp>
    </p:spTree>
    <p:extLst>
      <p:ext uri="{BB962C8B-B14F-4D97-AF65-F5344CB8AC3E}">
        <p14:creationId xmlns:p14="http://schemas.microsoft.com/office/powerpoint/2010/main" val="36011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7FA170-8299-44AD-AEEF-FC686C3D7804}" type="datetime1">
              <a:rPr lang="en-US" smtClean="0"/>
              <a:t>8/16/2021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extLst>
      <p:ext uri="{BB962C8B-B14F-4D97-AF65-F5344CB8AC3E}">
        <p14:creationId xmlns:p14="http://schemas.microsoft.com/office/powerpoint/2010/main" val="34678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31763A-68EC-4ECD-9620-D9FE9CDDD622}" type="datetime1">
              <a:rPr lang="en-US" smtClean="0"/>
              <a:t>8/16/2021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a:xfrm>
            <a:off x="457200" y="1143000"/>
            <a:ext cx="6248400" cy="54483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Vertical Title 1"/>
          <p:cNvSpPr>
            <a:spLocks noGrp="1"/>
          </p:cNvSpPr>
          <p:nvPr>
            <p:ph type="title" orient="vert"/>
          </p:nvPr>
        </p:nvSpPr>
        <p:spPr>
          <a:xfrm>
            <a:off x="6781800" y="1143000"/>
            <a:ext cx="1905000" cy="5448300"/>
          </a:xfrm>
        </p:spPr>
        <p:txBody>
          <a:bodyPr vert="eaVert"/>
          <a:lstStyle/>
          <a:p>
            <a:r>
              <a:rPr kumimoji="0" lang="en-US" smtClean="0"/>
              <a:t>Click to edit Master title style</a:t>
            </a:r>
            <a:endParaRPr kumimoji="0" lang="en-US"/>
          </a:p>
        </p:txBody>
      </p:sp>
    </p:spTree>
    <p:extLst>
      <p:ext uri="{BB962C8B-B14F-4D97-AF65-F5344CB8AC3E}">
        <p14:creationId xmlns:p14="http://schemas.microsoft.com/office/powerpoint/2010/main" val="29780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529" y="1376737"/>
            <a:ext cx="9010221" cy="5197799"/>
          </a:xfrm>
        </p:spPr>
        <p:txBody>
          <a:bodyPr>
            <a:normAutofit/>
          </a:bodyPr>
          <a:lstStyle>
            <a:lvl1pPr marL="365751" indent="-256026">
              <a:buFont typeface="Wingdings" panose="05000000000000000000" pitchFamily="2" charset="2"/>
              <a:buChar char="§"/>
              <a:defRPr sz="2600" baseline="0">
                <a:solidFill>
                  <a:schemeClr val="tx1"/>
                </a:solidFill>
                <a:latin typeface="Maiandra GD" panose="020E0502030308020204" pitchFamily="34" charset="0"/>
                <a:ea typeface="Tahoma" pitchFamily="34" charset="0"/>
                <a:cs typeface="Tahoma" pitchFamily="34" charset="0"/>
              </a:defRPr>
            </a:lvl1pPr>
            <a:lvl2pPr marL="754370" indent="-342900" algn="just">
              <a:buFont typeface="Wingdings" panose="05000000000000000000" pitchFamily="2" charset="2"/>
              <a:buChar char="§"/>
              <a:defRPr sz="2200" baseline="0">
                <a:solidFill>
                  <a:schemeClr val="tx1"/>
                </a:solidFill>
                <a:latin typeface="Maiandra GD" panose="020E0502030308020204" pitchFamily="34" charset="0"/>
                <a:ea typeface="Tahoma" pitchFamily="34" charset="0"/>
                <a:cs typeface="Tahoma" pitchFamily="34" charset="0"/>
              </a:defRPr>
            </a:lvl2pPr>
            <a:lvl3pPr marL="989820" indent="-285750">
              <a:buFont typeface="Arial" panose="020B0604020202020204" pitchFamily="34" charset="0"/>
              <a:buChar char="•"/>
              <a:defRPr sz="2000" baseline="0">
                <a:solidFill>
                  <a:schemeClr val="tx1"/>
                </a:solidFill>
                <a:latin typeface="Maiandra GD" panose="020E0502030308020204" pitchFamily="34" charset="0"/>
                <a:cs typeface="Arial" panose="020B0604020202020204" pitchFamily="34" charset="0"/>
              </a:defRPr>
            </a:lvl3pPr>
            <a:lvl4pPr>
              <a:defRPr sz="1800">
                <a:solidFill>
                  <a:schemeClr val="tx1"/>
                </a:solidFill>
                <a:latin typeface="Maiandra GD" panose="020E0502030308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stStyle>
          <a:p>
            <a:pPr lvl="0" eaLnBrk="1" latinLnBrk="0" hangingPunct="1"/>
            <a:r>
              <a:rPr lang="en-US" dirty="0" smtClean="0"/>
              <a:t>General Information</a:t>
            </a:r>
          </a:p>
          <a:p>
            <a:pPr lvl="1" eaLnBrk="1" latinLnBrk="0" hangingPunct="1"/>
            <a:r>
              <a:rPr lang="en-US" dirty="0" smtClean="0"/>
              <a:t>Level 2</a:t>
            </a:r>
          </a:p>
          <a:p>
            <a:pPr lvl="2" eaLnBrk="1" latinLnBrk="0" hangingPunct="1"/>
            <a:r>
              <a:rPr lang="en-US" dirty="0" smtClean="0"/>
              <a:t>Level 3</a:t>
            </a:r>
          </a:p>
          <a:p>
            <a:pPr lvl="3" eaLnBrk="1" latinLnBrk="0" hangingPunct="1"/>
            <a:r>
              <a:rPr lang="en-US" dirty="0" smtClean="0"/>
              <a:t>Level 4</a:t>
            </a:r>
          </a:p>
        </p:txBody>
      </p:sp>
      <p:sp>
        <p:nvSpPr>
          <p:cNvPr id="2" name="Title 1"/>
          <p:cNvSpPr>
            <a:spLocks noGrp="1"/>
          </p:cNvSpPr>
          <p:nvPr>
            <p:ph type="title"/>
          </p:nvPr>
        </p:nvSpPr>
        <p:spPr>
          <a:xfrm>
            <a:off x="38529" y="475179"/>
            <a:ext cx="9010222" cy="798817"/>
          </a:xfrm>
        </p:spPr>
        <p:txBody>
          <a:bodyPr/>
          <a:lstStyle>
            <a:lvl1pPr>
              <a:defRPr>
                <a:solidFill>
                  <a:srgbClr val="002060"/>
                </a:solidFill>
                <a:latin typeface="Impact" panose="020B0806030902050204" pitchFamily="34" charset="0"/>
              </a:defRPr>
            </a:lvl1pPr>
          </a:lstStyle>
          <a:p>
            <a:r>
              <a:rPr kumimoji="0" lang="en-US" dirty="0" smtClean="0"/>
              <a:t>Click to edit Master title style</a:t>
            </a:r>
            <a:endParaRPr kumimoji="0" lang="en-US" dirty="0"/>
          </a:p>
        </p:txBody>
      </p:sp>
      <p:sp>
        <p:nvSpPr>
          <p:cNvPr id="7" name="TextBox 6"/>
          <p:cNvSpPr txBox="1"/>
          <p:nvPr userDrawn="1"/>
        </p:nvSpPr>
        <p:spPr>
          <a:xfrm>
            <a:off x="25687" y="19051"/>
            <a:ext cx="4950394" cy="276999"/>
          </a:xfrm>
          <a:prstGeom prst="rect">
            <a:avLst/>
          </a:prstGeom>
          <a:noFill/>
        </p:spPr>
        <p:txBody>
          <a:bodyPr wrap="none" rtlCol="0">
            <a:spAutoFit/>
          </a:bodyPr>
          <a:lstStyle/>
          <a:p>
            <a:r>
              <a:rPr lang="en-US" sz="1200" b="1" dirty="0" smtClean="0">
                <a:solidFill>
                  <a:schemeClr val="bg1"/>
                </a:solidFill>
                <a:latin typeface="Century Gothic" panose="020B0502020202020204" pitchFamily="34" charset="0"/>
              </a:rPr>
              <a:t>CO2015</a:t>
            </a:r>
            <a:r>
              <a:rPr lang="en-US" sz="1200" b="1" baseline="0" dirty="0" smtClean="0">
                <a:solidFill>
                  <a:schemeClr val="bg1"/>
                </a:solidFill>
                <a:latin typeface="Century Gothic" panose="020B0502020202020204" pitchFamily="34" charset="0"/>
              </a:rPr>
              <a:t> </a:t>
            </a:r>
            <a:r>
              <a:rPr lang="en-US" sz="1200" b="1" dirty="0" smtClean="0">
                <a:solidFill>
                  <a:schemeClr val="bg1"/>
                </a:solidFill>
                <a:latin typeface="Century Gothic" panose="020B0502020202020204" pitchFamily="34" charset="0"/>
              </a:rPr>
              <a:t>– </a:t>
            </a:r>
            <a:r>
              <a:rPr lang="en-US" sz="1200" b="1" i="0" dirty="0" smtClean="0">
                <a:solidFill>
                  <a:schemeClr val="bg1"/>
                </a:solidFill>
                <a:latin typeface="Century Gothic" panose="020B0502020202020204" pitchFamily="34" charset="0"/>
              </a:rPr>
              <a:t>E</a:t>
            </a:r>
            <a:r>
              <a:rPr lang="vi-VN" sz="1200" b="1" i="0" dirty="0" smtClean="0">
                <a:solidFill>
                  <a:schemeClr val="bg1"/>
                </a:solidFill>
                <a:latin typeface="Century Gothic" panose="020B0502020202020204" pitchFamily="34" charset="0"/>
              </a:rPr>
              <a:t>DC Spring 2017 - </a:t>
            </a:r>
            <a:r>
              <a:rPr lang="en-US" sz="1200" b="1" i="0" dirty="0" smtClean="0">
                <a:solidFill>
                  <a:srgbClr val="FFC000"/>
                </a:solidFill>
                <a:latin typeface="Century Gothic" panose="020B0502020202020204" pitchFamily="34" charset="0"/>
              </a:rPr>
              <a:t>Basic Electronic</a:t>
            </a:r>
            <a:r>
              <a:rPr lang="en-US" sz="1200" b="1" i="0" baseline="0" dirty="0" smtClean="0">
                <a:solidFill>
                  <a:srgbClr val="FFC000"/>
                </a:solidFill>
                <a:latin typeface="Century Gothic" panose="020B0502020202020204" pitchFamily="34" charset="0"/>
              </a:rPr>
              <a:t> Circuit Components</a:t>
            </a:r>
            <a:endParaRPr lang="en-US" sz="1200" b="1" i="0" dirty="0">
              <a:solidFill>
                <a:srgbClr val="FFC000"/>
              </a:solidFill>
              <a:latin typeface="Century Gothic" panose="020B0502020202020204" pitchFamily="34" charset="0"/>
            </a:endParaRPr>
          </a:p>
        </p:txBody>
      </p:sp>
      <p:sp>
        <p:nvSpPr>
          <p:cNvPr id="5" name="TextBox 4"/>
          <p:cNvSpPr txBox="1"/>
          <p:nvPr userDrawn="1"/>
        </p:nvSpPr>
        <p:spPr>
          <a:xfrm>
            <a:off x="8810625" y="6591300"/>
            <a:ext cx="351378" cy="276999"/>
          </a:xfrm>
          <a:prstGeom prst="rect">
            <a:avLst/>
          </a:prstGeom>
          <a:noFill/>
        </p:spPr>
        <p:txBody>
          <a:bodyPr wrap="none" rtlCol="0">
            <a:spAutoFit/>
          </a:bodyPr>
          <a:lstStyle/>
          <a:p>
            <a:pPr algn="ctr"/>
            <a:fld id="{40262010-AD51-4252-9881-6947E88E89FD}" type="slidenum">
              <a:rPr lang="en-US" sz="1200" b="1" smtClean="0">
                <a:solidFill>
                  <a:schemeClr val="accent2">
                    <a:lumMod val="75000"/>
                  </a:schemeClr>
                </a:solidFill>
                <a:latin typeface="Century Gothic" pitchFamily="34" charset="0"/>
              </a:rPr>
              <a:pPr algn="ctr"/>
              <a:t>‹#›</a:t>
            </a:fld>
            <a:endParaRPr lang="en-US" sz="1200" b="1" dirty="0">
              <a:solidFill>
                <a:schemeClr val="accent2">
                  <a:lumMod val="75000"/>
                </a:schemeClr>
              </a:solidFill>
              <a:latin typeface="Century Gothic" pitchFamily="34" charset="0"/>
            </a:endParaRPr>
          </a:p>
        </p:txBody>
      </p:sp>
    </p:spTree>
    <p:extLst>
      <p:ext uri="{BB962C8B-B14F-4D97-AF65-F5344CB8AC3E}">
        <p14:creationId xmlns:p14="http://schemas.microsoft.com/office/powerpoint/2010/main" val="359430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AE819F-B7FD-4B29-8F66-9E318144BC2A}" type="datetime1">
              <a:rPr lang="en-US" smtClean="0"/>
              <a:t>8/16/2021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Text Placeholder 2"/>
          <p:cNvSpPr>
            <a:spLocks noGrp="1"/>
          </p:cNvSpPr>
          <p:nvPr>
            <p:ph type="body" idx="1"/>
          </p:nvPr>
        </p:nvSpPr>
        <p:spPr>
          <a:xfrm>
            <a:off x="722313" y="3367088"/>
            <a:ext cx="7772400" cy="1509712"/>
          </a:xfrm>
        </p:spPr>
        <p:txBody>
          <a:bodyPr anchor="t"/>
          <a:lstStyle>
            <a:lvl1pPr marL="45719"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2" name="Title 1"/>
          <p:cNvSpPr>
            <a:spLocks noGrp="1"/>
          </p:cNvSpPr>
          <p:nvPr>
            <p:ph type="title"/>
          </p:nvPr>
        </p:nvSpPr>
        <p:spPr>
          <a:xfrm>
            <a:off x="722313" y="1981204"/>
            <a:ext cx="7772400" cy="1362075"/>
          </a:xfrm>
        </p:spPr>
        <p:txBody>
          <a:bodyPr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r>
              <a:rPr kumimoji="0" lang="en-US" smtClean="0"/>
              <a:t>Click to edit Master title style</a:t>
            </a:r>
            <a:endParaRPr kumimoji="0" lang="en-US" dirty="0"/>
          </a:p>
        </p:txBody>
      </p:sp>
    </p:spTree>
    <p:extLst>
      <p:ext uri="{BB962C8B-B14F-4D97-AF65-F5344CB8AC3E}">
        <p14:creationId xmlns:p14="http://schemas.microsoft.com/office/powerpoint/2010/main" val="27051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4CA159C-B6E0-4F10-9F4A-2FA57003B139}" type="datetime1">
              <a:rPr lang="en-US" smtClean="0"/>
              <a:t>8/16/2021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2"/>
          </p:nvPr>
        </p:nvSpPr>
        <p:spPr>
          <a:xfrm>
            <a:off x="4648200" y="2249428"/>
            <a:ext cx="40386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Content Placeholder 2"/>
          <p:cNvSpPr>
            <a:spLocks noGrp="1"/>
          </p:cNvSpPr>
          <p:nvPr>
            <p:ph sz="half" idx="1"/>
          </p:nvPr>
        </p:nvSpPr>
        <p:spPr>
          <a:xfrm>
            <a:off x="457200" y="2249428"/>
            <a:ext cx="40386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extLst>
      <p:ext uri="{BB962C8B-B14F-4D97-AF65-F5344CB8AC3E}">
        <p14:creationId xmlns:p14="http://schemas.microsoft.com/office/powerpoint/2010/main" val="34464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p:txBody>
          <a:bodyPr rtlCol="0"/>
          <a:lstStyle/>
          <a:p>
            <a:fld id="{8170CBBB-D1D1-4386-A5E9-07F3477B78F3}" type="datetime1">
              <a:rPr lang="en-US" smtClean="0"/>
              <a:t>8/16/2021</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
        <p:nvSpPr>
          <p:cNvPr id="28" name="Footer Placeholder 27"/>
          <p:cNvSpPr>
            <a:spLocks noGrp="1"/>
          </p:cNvSpPr>
          <p:nvPr>
            <p:ph type="ftr" sz="quarter" idx="12"/>
          </p:nvPr>
        </p:nvSpPr>
        <p:spPr/>
        <p:txBody>
          <a:bodyPr rtlCol="0"/>
          <a:lstStyle/>
          <a:p>
            <a:endParaRPr lang="en-US" dirty="0"/>
          </a:p>
        </p:txBody>
      </p:sp>
      <p:sp>
        <p:nvSpPr>
          <p:cNvPr id="6" name="Content Placeholder 5"/>
          <p:cNvSpPr>
            <a:spLocks noGrp="1"/>
          </p:cNvSpPr>
          <p:nvPr>
            <p:ph sz="quarter" idx="4"/>
          </p:nvPr>
        </p:nvSpPr>
        <p:spPr>
          <a:xfrm>
            <a:off x="4718306"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3"/>
          </p:nvPr>
        </p:nvSpPr>
        <p:spPr>
          <a:xfrm>
            <a:off x="4721227" y="2244970"/>
            <a:ext cx="4041775" cy="457200"/>
          </a:xfrm>
          <a:solidFill>
            <a:schemeClr val="accent2">
              <a:lumMod val="60000"/>
              <a:lumOff val="40000"/>
              <a:alpha val="25000"/>
            </a:schemeClr>
          </a:solidFill>
          <a:ln w="12700">
            <a:solidFill>
              <a:schemeClr val="accent2"/>
            </a:solidFill>
          </a:ln>
        </p:spPr>
        <p:txBody>
          <a:bodyPr anchor="ctr">
            <a:noAutofit/>
          </a:bodyPr>
          <a:lstStyle>
            <a:lvl1pPr marL="45719"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1"/>
          </p:nvPr>
        </p:nvSpPr>
        <p:spPr>
          <a:xfrm>
            <a:off x="381000" y="2244970"/>
            <a:ext cx="4041648" cy="457200"/>
          </a:xfrm>
          <a:solidFill>
            <a:schemeClr val="accent2">
              <a:lumMod val="60000"/>
              <a:lumOff val="40000"/>
              <a:alpha val="25000"/>
            </a:schemeClr>
          </a:solidFill>
          <a:ln w="12700">
            <a:solidFill>
              <a:schemeClr val="accent2"/>
            </a:solidFill>
          </a:ln>
        </p:spPr>
        <p:txBody>
          <a:bodyPr anchor="ctr">
            <a:noAutofit/>
          </a:bodyPr>
          <a:lstStyle>
            <a:lvl1pPr marL="45719"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Tree>
    <p:extLst>
      <p:ext uri="{BB962C8B-B14F-4D97-AF65-F5344CB8AC3E}">
        <p14:creationId xmlns:p14="http://schemas.microsoft.com/office/powerpoint/2010/main" val="3707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583680" y="612648"/>
            <a:ext cx="957264" cy="457200"/>
          </a:xfrm>
        </p:spPr>
        <p:txBody>
          <a:bodyPr/>
          <a:lstStyle/>
          <a:p>
            <a:fld id="{9FA4CAD8-0EA7-4615-B69B-B2F199EF3A93}" type="datetime1">
              <a:rPr lang="en-US" smtClean="0"/>
              <a:t>8/16/2021</a:t>
            </a:fld>
            <a:endParaRPr lang="en-US" dirty="0"/>
          </a:p>
        </p:txBody>
      </p:sp>
      <p:sp>
        <p:nvSpPr>
          <p:cNvPr id="4" name="Footer Placeholder 3"/>
          <p:cNvSpPr>
            <a:spLocks noGrp="1"/>
          </p:cNvSpPr>
          <p:nvPr>
            <p:ph type="ftr" sz="quarter" idx="11"/>
          </p:nvPr>
        </p:nvSpPr>
        <p:spPr>
          <a:xfrm>
            <a:off x="5257800" y="612648"/>
            <a:ext cx="1325880" cy="457200"/>
          </a:xfrm>
        </p:spPr>
        <p:txBody>
          <a:bodyPr/>
          <a:lstStyle/>
          <a:p>
            <a:endParaRPr lang="en-US" dirty="0"/>
          </a:p>
        </p:txBody>
      </p:sp>
      <p:sp>
        <p:nvSpPr>
          <p:cNvPr id="5" name="Slide Number Placeholder 4"/>
          <p:cNvSpPr>
            <a:spLocks noGrp="1"/>
          </p:cNvSpPr>
          <p:nvPr>
            <p:ph type="sldNum" sz="quarter" idx="12"/>
          </p:nvPr>
        </p:nvSpPr>
        <p:spPr>
          <a:xfrm>
            <a:off x="8174736" y="2272"/>
            <a:ext cx="762000" cy="365760"/>
          </a:xfrm>
        </p:spPr>
        <p:txBody>
          <a:bodyPr/>
          <a:lstStyle/>
          <a:p>
            <a:fld id="{401CF334-2D5C-4859-84A6-CA7E6E43FAEB}" type="slidenum">
              <a:rPr lang="en-US" smtClean="0"/>
              <a:t>‹#›</a:t>
            </a:fld>
            <a:endParaRPr lang="en-US" dirty="0"/>
          </a:p>
        </p:txBody>
      </p:sp>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Tree>
    <p:extLst>
      <p:ext uri="{BB962C8B-B14F-4D97-AF65-F5344CB8AC3E}">
        <p14:creationId xmlns:p14="http://schemas.microsoft.com/office/powerpoint/2010/main" val="38219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234BD7-6953-492C-921B-E68B2D7F14C8}" type="datetime1">
              <a:rPr lang="en-US" smtClean="0"/>
              <a:t>8/16/2021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1356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5A17D9B-D4D3-4E23-88DF-2E354FA43196}" type="datetime1">
              <a:rPr lang="en-US" smtClean="0"/>
              <a:t>8/16/2021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1"/>
          </p:nvPr>
        </p:nvSpPr>
        <p:spPr>
          <a:xfrm>
            <a:off x="152400" y="776290"/>
            <a:ext cx="5102352" cy="580508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5353496" y="2010730"/>
            <a:ext cx="3383280" cy="4580573"/>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Tree>
    <p:extLst>
      <p:ext uri="{BB962C8B-B14F-4D97-AF65-F5344CB8AC3E}">
        <p14:creationId xmlns:p14="http://schemas.microsoft.com/office/powerpoint/2010/main" val="4986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41F67C5-D04E-4576-B61C-12ABA14BBD6C}" type="datetime1">
              <a:rPr lang="en-US" smtClean="0"/>
              <a:t>8/16/2021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12"/>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2" name="Title 1"/>
          <p:cNvSpPr>
            <a:spLocks noGrp="1"/>
          </p:cNvSpPr>
          <p:nvPr>
            <p:ph type="title"/>
          </p:nvPr>
        </p:nvSpPr>
        <p:spPr>
          <a:xfrm>
            <a:off x="5440436" y="1109162"/>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Tree>
    <p:extLst>
      <p:ext uri="{BB962C8B-B14F-4D97-AF65-F5344CB8AC3E}">
        <p14:creationId xmlns:p14="http://schemas.microsoft.com/office/powerpoint/2010/main" val="18836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22"/>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0" name="Rectangle 29"/>
          <p:cNvSpPr/>
          <p:nvPr/>
        </p:nvSpPr>
        <p:spPr>
          <a:xfrm>
            <a:off x="2" y="308280"/>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1" name="Rectangle 30"/>
          <p:cNvSpPr/>
          <p:nvPr/>
        </p:nvSpPr>
        <p:spPr>
          <a:xfrm flipV="1">
            <a:off x="5410184" y="36025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flipV="1">
            <a:off x="5410202" y="440116"/>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5" name="Rectangle 34"/>
          <p:cNvSpPr/>
          <p:nvPr/>
        </p:nvSpPr>
        <p:spPr bwMode="invGray">
          <a:xfrm>
            <a:off x="9084967"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C20F09E4-6EA4-4BF3-9FC8-FF40373B88E6}" type="datetime1">
              <a:rPr lang="en-US" smtClean="0"/>
              <a:t>8/16/2021</a:t>
            </a:fld>
            <a:endParaRPr lang="en-US" dirty="0"/>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dirty="0"/>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401CF334-2D5C-4859-84A6-CA7E6E43FAEB}" type="slidenum">
              <a:rPr lang="en-US" smtClean="0"/>
              <a:t>‹#›</a:t>
            </a:fld>
            <a:endParaRPr lang="en-US" dirty="0"/>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dirty="0"/>
          </a:p>
        </p:txBody>
      </p:sp>
    </p:spTree>
    <p:extLst>
      <p:ext uri="{BB962C8B-B14F-4D97-AF65-F5344CB8AC3E}">
        <p14:creationId xmlns:p14="http://schemas.microsoft.com/office/powerpoint/2010/main" val="21321717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51" indent="-256026" algn="l" rtl="0" eaLnBrk="1" latinLnBrk="0" hangingPunct="1">
        <a:spcBef>
          <a:spcPts val="300"/>
        </a:spcBef>
        <a:buClr>
          <a:schemeClr val="accent3"/>
        </a:buClr>
        <a:buFont typeface="Georgia"/>
        <a:buChar char="•"/>
        <a:defRPr kumimoji="0" sz="2800" kern="1200">
          <a:solidFill>
            <a:schemeClr val="tx2"/>
          </a:solidFill>
          <a:latin typeface="+mn-lt"/>
          <a:ea typeface="+mn-ea"/>
          <a:cs typeface="+mn-cs"/>
        </a:defRPr>
      </a:lvl1pPr>
      <a:lvl2pPr marL="658352" indent="-246882" algn="l" rtl="0" eaLnBrk="1" latinLnBrk="0" hangingPunct="1">
        <a:spcBef>
          <a:spcPts val="300"/>
        </a:spcBef>
        <a:buClr>
          <a:schemeClr val="accent2"/>
        </a:buClr>
        <a:buFont typeface="Georgia"/>
        <a:buChar char="▫"/>
        <a:defRPr kumimoji="0" sz="2600" kern="1200">
          <a:solidFill>
            <a:schemeClr val="tx2"/>
          </a:solidFill>
          <a:latin typeface="+mn-lt"/>
          <a:ea typeface="+mn-ea"/>
          <a:cs typeface="+mn-cs"/>
        </a:defRPr>
      </a:lvl2pPr>
      <a:lvl3pPr marL="923521" indent="-219451" algn="l" rtl="0" eaLnBrk="1" latinLnBrk="0" hangingPunct="1">
        <a:spcBef>
          <a:spcPts val="300"/>
        </a:spcBef>
        <a:buClr>
          <a:schemeClr val="accent1"/>
        </a:buClr>
        <a:buFont typeface="Wingdings 2" panose="05020102010507070707" pitchFamily="18" charset="2"/>
        <a:buChar char=""/>
        <a:defRPr kumimoji="0" sz="2400" kern="1200">
          <a:solidFill>
            <a:schemeClr val="tx2"/>
          </a:solidFill>
          <a:latin typeface="+mn-lt"/>
          <a:ea typeface="+mn-ea"/>
          <a:cs typeface="+mn-cs"/>
        </a:defRPr>
      </a:lvl3pPr>
      <a:lvl4pPr marL="1179547" indent="-201163" algn="l" rtl="0" eaLnBrk="1" latinLnBrk="0" hangingPunct="1">
        <a:spcBef>
          <a:spcPts val="300"/>
        </a:spcBef>
        <a:buClr>
          <a:schemeClr val="accent1"/>
        </a:buClr>
        <a:buFont typeface="Wingdings 2" panose="05020102010507070707" pitchFamily="18" charset="2"/>
        <a:buChar char=""/>
        <a:defRPr kumimoji="0" sz="2200" kern="1200">
          <a:solidFill>
            <a:schemeClr val="tx2"/>
          </a:solidFill>
          <a:latin typeface="+mn-lt"/>
          <a:ea typeface="+mn-ea"/>
          <a:cs typeface="+mn-cs"/>
        </a:defRPr>
      </a:lvl4pPr>
      <a:lvl5pPr marL="1389853" indent="-182875" algn="l" rtl="0" eaLnBrk="1" latinLnBrk="0" hangingPunct="1">
        <a:spcBef>
          <a:spcPts val="300"/>
        </a:spcBef>
        <a:buClr>
          <a:schemeClr val="accent1"/>
        </a:buClr>
        <a:buFont typeface="Wingdings 2" panose="05020102010507070707" pitchFamily="18" charset="2"/>
        <a:buChar char=""/>
        <a:defRPr kumimoji="0" sz="2000" kern="1200">
          <a:solidFill>
            <a:schemeClr val="tx2"/>
          </a:solidFill>
          <a:latin typeface="+mn-lt"/>
          <a:ea typeface="+mn-ea"/>
          <a:cs typeface="+mn-cs"/>
        </a:defRPr>
      </a:lvl5pPr>
      <a:lvl6pPr marL="1609304" indent="-182875"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754" indent="-182875"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17" indent="-182875"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24" indent="-182875"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189" algn="l" rtl="0" eaLnBrk="1" latinLnBrk="0" hangingPunct="1">
        <a:defRPr kumimoji="0" kern="1200">
          <a:solidFill>
            <a:schemeClr val="tx1"/>
          </a:solidFill>
          <a:latin typeface="+mn-lt"/>
          <a:ea typeface="+mn-ea"/>
          <a:cs typeface="+mn-cs"/>
        </a:defRPr>
      </a:lvl2pPr>
      <a:lvl3pPr marL="914377" algn="l" rtl="0" eaLnBrk="1" latinLnBrk="0" hangingPunct="1">
        <a:defRPr kumimoji="0" kern="1200">
          <a:solidFill>
            <a:schemeClr val="tx1"/>
          </a:solidFill>
          <a:latin typeface="+mn-lt"/>
          <a:ea typeface="+mn-ea"/>
          <a:cs typeface="+mn-cs"/>
        </a:defRPr>
      </a:lvl3pPr>
      <a:lvl4pPr marL="1371566" algn="l" rtl="0" eaLnBrk="1" latinLnBrk="0" hangingPunct="1">
        <a:defRPr kumimoji="0" kern="1200">
          <a:solidFill>
            <a:schemeClr val="tx1"/>
          </a:solidFill>
          <a:latin typeface="+mn-lt"/>
          <a:ea typeface="+mn-ea"/>
          <a:cs typeface="+mn-cs"/>
        </a:defRPr>
      </a:lvl4pPr>
      <a:lvl5pPr marL="1828754" algn="l" rtl="0" eaLnBrk="1" latinLnBrk="0" hangingPunct="1">
        <a:defRPr kumimoji="0" kern="1200">
          <a:solidFill>
            <a:schemeClr val="tx1"/>
          </a:solidFill>
          <a:latin typeface="+mn-lt"/>
          <a:ea typeface="+mn-ea"/>
          <a:cs typeface="+mn-cs"/>
        </a:defRPr>
      </a:lvl5pPr>
      <a:lvl6pPr marL="2285943" algn="l" rtl="0" eaLnBrk="1" latinLnBrk="0" hangingPunct="1">
        <a:defRPr kumimoji="0" kern="1200">
          <a:solidFill>
            <a:schemeClr val="tx1"/>
          </a:solidFill>
          <a:latin typeface="+mn-lt"/>
          <a:ea typeface="+mn-ea"/>
          <a:cs typeface="+mn-cs"/>
        </a:defRPr>
      </a:lvl6pPr>
      <a:lvl7pPr marL="2743131" algn="l" rtl="0" eaLnBrk="1" latinLnBrk="0" hangingPunct="1">
        <a:defRPr kumimoji="0" kern="1200">
          <a:solidFill>
            <a:schemeClr val="tx1"/>
          </a:solidFill>
          <a:latin typeface="+mn-lt"/>
          <a:ea typeface="+mn-ea"/>
          <a:cs typeface="+mn-cs"/>
        </a:defRPr>
      </a:lvl7pPr>
      <a:lvl8pPr marL="3200320" algn="l" rtl="0" eaLnBrk="1" latinLnBrk="0" hangingPunct="1">
        <a:defRPr kumimoji="0" kern="1200">
          <a:solidFill>
            <a:schemeClr val="tx1"/>
          </a:solidFill>
          <a:latin typeface="+mn-lt"/>
          <a:ea typeface="+mn-ea"/>
          <a:cs typeface="+mn-cs"/>
        </a:defRPr>
      </a:lvl8pPr>
      <a:lvl9pPr marL="3657509" algn="l" rtl="0" eaLnBrk="1" latinLnBrk="0" hangingPunct="1">
        <a:defRPr kumimoji="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gif"/><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3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image" Target="../media/image7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9.gif"/><Relationship Id="rId4" Type="http://schemas.openxmlformats.org/officeDocument/2006/relationships/image" Target="../media/image78.gif"/></Relationships>
</file>

<file path=ppt/slides/_rels/slide41.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81.gif"/><Relationship Id="rId1" Type="http://schemas.openxmlformats.org/officeDocument/2006/relationships/slideLayout" Target="../slideLayouts/slideLayout2.xml"/><Relationship Id="rId4" Type="http://schemas.openxmlformats.org/officeDocument/2006/relationships/image" Target="../media/image83.gif"/></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u7_RP1f82oo" TargetMode="External"/><Relationship Id="rId2" Type="http://schemas.openxmlformats.org/officeDocument/2006/relationships/hyperlink" Target="http://cse.hcmut.edu.vn/vtphuong/EDAC/Tina90-TIen.exe"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ww.tinkercad.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403" y="751116"/>
            <a:ext cx="8763654" cy="2046514"/>
          </a:xfrm>
        </p:spPr>
        <p:txBody>
          <a:bodyPr>
            <a:normAutofit fontScale="90000"/>
          </a:bodyPr>
          <a:lstStyle/>
          <a:p>
            <a:pPr algn="ctr"/>
            <a:r>
              <a:rPr lang="en-US" dirty="0" smtClean="0"/>
              <a:t>CO2015</a:t>
            </a:r>
            <a:br>
              <a:rPr lang="en-US" dirty="0" smtClean="0"/>
            </a:br>
            <a:r>
              <a:rPr lang="en-US" dirty="0" smtClean="0">
                <a:solidFill>
                  <a:srgbClr val="FFFF00"/>
                </a:solidFill>
              </a:rPr>
              <a:t/>
            </a:r>
            <a:br>
              <a:rPr lang="en-US" dirty="0" smtClean="0">
                <a:solidFill>
                  <a:srgbClr val="FFFF00"/>
                </a:solidFill>
              </a:rPr>
            </a:br>
            <a:r>
              <a:rPr lang="en-US" sz="4900" dirty="0" smtClean="0">
                <a:solidFill>
                  <a:srgbClr val="FFFF00"/>
                </a:solidFill>
              </a:rPr>
              <a:t>Basic Electronic Circuit Components </a:t>
            </a:r>
            <a:endParaRPr lang="en-US" dirty="0"/>
          </a:p>
        </p:txBody>
      </p:sp>
      <p:pic>
        <p:nvPicPr>
          <p:cNvPr id="2050" name="Picture 2" descr="https://encrypted-tbn1.gstatic.com/images?q=tbn:ANd9GcQTCPTlYf1b_ebHEim6KEnQJlEAFOsb3klDN9yEDZE8h00fzUSQC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798" y="4067862"/>
            <a:ext cx="4969574" cy="270467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yenra.com/electronic-circuits/electronic-circuit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348" y="4314546"/>
            <a:ext cx="3673929" cy="14051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5"/>
          <a:srcRect l="3844" t="16590" r="6227" b="15691"/>
          <a:stretch/>
        </p:blipFill>
        <p:spPr>
          <a:xfrm>
            <a:off x="6184871" y="6068254"/>
            <a:ext cx="2926471" cy="758716"/>
          </a:xfrm>
          <a:prstGeom prst="rect">
            <a:avLst/>
          </a:prstGeom>
        </p:spPr>
      </p:pic>
    </p:spTree>
    <p:extLst>
      <p:ext uri="{BB962C8B-B14F-4D97-AF65-F5344CB8AC3E}">
        <p14:creationId xmlns:p14="http://schemas.microsoft.com/office/powerpoint/2010/main" val="7063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02092" y="4378959"/>
            <a:ext cx="3458178" cy="2057781"/>
          </a:xfrm>
        </p:spPr>
        <p:txBody>
          <a:bodyPr/>
          <a:lstStyle/>
          <a:p>
            <a:r>
              <a:rPr lang="en-US" b="1" dirty="0" smtClean="0"/>
              <a:t>Soft and High current</a:t>
            </a:r>
            <a:endParaRPr lang="en-US" b="1" dirty="0"/>
          </a:p>
        </p:txBody>
      </p:sp>
      <p:sp>
        <p:nvSpPr>
          <p:cNvPr id="3" name="Title 2"/>
          <p:cNvSpPr>
            <a:spLocks noGrp="1"/>
          </p:cNvSpPr>
          <p:nvPr>
            <p:ph type="title"/>
          </p:nvPr>
        </p:nvSpPr>
        <p:spPr/>
        <p:txBody>
          <a:bodyPr/>
          <a:lstStyle/>
          <a:p>
            <a:r>
              <a:rPr lang="en-US" dirty="0" smtClean="0"/>
              <a:t>Braided Wires</a:t>
            </a:r>
            <a:endParaRPr lang="en-US" dirty="0"/>
          </a:p>
        </p:txBody>
      </p:sp>
      <p:pic>
        <p:nvPicPr>
          <p:cNvPr id="4098" name="Picture 2" descr="Image result for braided w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25" y="1596784"/>
            <a:ext cx="27336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braided wi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725" y="3977640"/>
            <a:ext cx="2755260" cy="23213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ir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0406" y="1407380"/>
            <a:ext cx="2747323" cy="2436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42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57521" y="1879245"/>
            <a:ext cx="3491230" cy="2082800"/>
          </a:xfrm>
        </p:spPr>
        <p:txBody>
          <a:bodyPr/>
          <a:lstStyle/>
          <a:p>
            <a:r>
              <a:rPr lang="en-US" dirty="0" smtClean="0"/>
              <a:t>High speed communication systems</a:t>
            </a:r>
            <a:endParaRPr lang="en-US" dirty="0"/>
          </a:p>
        </p:txBody>
      </p:sp>
      <p:sp>
        <p:nvSpPr>
          <p:cNvPr id="3" name="Title 2"/>
          <p:cNvSpPr>
            <a:spLocks noGrp="1"/>
          </p:cNvSpPr>
          <p:nvPr>
            <p:ph type="title"/>
          </p:nvPr>
        </p:nvSpPr>
        <p:spPr/>
        <p:txBody>
          <a:bodyPr/>
          <a:lstStyle/>
          <a:p>
            <a:r>
              <a:rPr lang="en-US" dirty="0" smtClean="0"/>
              <a:t>Coaxial Cables</a:t>
            </a:r>
            <a:endParaRPr lang="en-US" dirty="0"/>
          </a:p>
        </p:txBody>
      </p:sp>
      <p:pic>
        <p:nvPicPr>
          <p:cNvPr id="5122" name="Picture 2" descr="Image result for coaxial cable"/>
          <p:cNvPicPr>
            <a:picLocks noChangeAspect="1" noChangeArrowheads="1"/>
          </p:cNvPicPr>
          <p:nvPr/>
        </p:nvPicPr>
        <p:blipFill rotWithShape="1">
          <a:blip r:embed="rId2">
            <a:extLst>
              <a:ext uri="{28A0092B-C50C-407E-A947-70E740481C1C}">
                <a14:useLocalDpi xmlns:a14="http://schemas.microsoft.com/office/drawing/2010/main" val="0"/>
              </a:ext>
            </a:extLst>
          </a:blip>
          <a:srcRect l="7589" t="12330" r="11344" b="13412"/>
          <a:stretch/>
        </p:blipFill>
        <p:spPr bwMode="auto">
          <a:xfrm>
            <a:off x="568960" y="1473200"/>
            <a:ext cx="4632960" cy="23977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coaxial c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60" y="4537074"/>
            <a:ext cx="2056765" cy="205676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240" y="4322423"/>
            <a:ext cx="2522221" cy="230907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fiber optic cab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87439" y="4567295"/>
            <a:ext cx="2509521" cy="1996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7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75200" y="1376737"/>
            <a:ext cx="4273550" cy="1671263"/>
          </a:xfrm>
        </p:spPr>
        <p:txBody>
          <a:bodyPr/>
          <a:lstStyle/>
          <a:p>
            <a:r>
              <a:rPr lang="en-US" dirty="0" smtClean="0"/>
              <a:t>Pulse noise avoidance</a:t>
            </a:r>
          </a:p>
          <a:p>
            <a:r>
              <a:rPr lang="en-US" dirty="0" smtClean="0"/>
              <a:t>ADSL Modem (RJ45)</a:t>
            </a:r>
            <a:endParaRPr lang="en-US" dirty="0"/>
          </a:p>
        </p:txBody>
      </p:sp>
      <p:sp>
        <p:nvSpPr>
          <p:cNvPr id="3" name="Title 2"/>
          <p:cNvSpPr>
            <a:spLocks noGrp="1"/>
          </p:cNvSpPr>
          <p:nvPr>
            <p:ph type="title"/>
          </p:nvPr>
        </p:nvSpPr>
        <p:spPr/>
        <p:txBody>
          <a:bodyPr/>
          <a:lstStyle/>
          <a:p>
            <a:r>
              <a:rPr lang="en-US" dirty="0" smtClean="0"/>
              <a:t>Twisted Pair Cables</a:t>
            </a:r>
            <a:endParaRPr lang="en-US" dirty="0"/>
          </a:p>
        </p:txBody>
      </p:sp>
      <p:pic>
        <p:nvPicPr>
          <p:cNvPr id="6146" name="Picture 2" descr="Image result for twisted pair c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698" y="1376737"/>
            <a:ext cx="3875942" cy="235140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418" y="3569959"/>
            <a:ext cx="2928942" cy="292894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ADSL mod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7760" y="3569959"/>
            <a:ext cx="3769360" cy="2510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81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29" y="1376737"/>
            <a:ext cx="9010221" cy="939743"/>
          </a:xfrm>
        </p:spPr>
        <p:txBody>
          <a:bodyPr/>
          <a:lstStyle/>
          <a:p>
            <a:r>
              <a:rPr lang="en-US" dirty="0" smtClean="0"/>
              <a:t>The most popular storage device</a:t>
            </a:r>
            <a:endParaRPr lang="en-US" dirty="0"/>
          </a:p>
        </p:txBody>
      </p:sp>
      <p:sp>
        <p:nvSpPr>
          <p:cNvPr id="3" name="Title 2"/>
          <p:cNvSpPr>
            <a:spLocks noGrp="1"/>
          </p:cNvSpPr>
          <p:nvPr>
            <p:ph type="title"/>
          </p:nvPr>
        </p:nvSpPr>
        <p:spPr/>
        <p:txBody>
          <a:bodyPr/>
          <a:lstStyle/>
          <a:p>
            <a:r>
              <a:rPr lang="en-US" dirty="0" smtClean="0"/>
              <a:t>Battery</a:t>
            </a:r>
            <a:endParaRPr lang="en-US" dirty="0"/>
          </a:p>
        </p:txBody>
      </p:sp>
      <p:pic>
        <p:nvPicPr>
          <p:cNvPr id="7170" name="Picture 2" descr="Image result for batte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40" y="1991361"/>
            <a:ext cx="7927134" cy="363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32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29" y="5486400"/>
            <a:ext cx="9010221" cy="1088136"/>
          </a:xfrm>
        </p:spPr>
        <p:txBody>
          <a:bodyPr/>
          <a:lstStyle/>
          <a:p>
            <a:r>
              <a:rPr lang="en-US" dirty="0" smtClean="0"/>
              <a:t>Battery capacity: 3500mAh</a:t>
            </a:r>
            <a:endParaRPr lang="en-US" dirty="0"/>
          </a:p>
        </p:txBody>
      </p:sp>
      <p:sp>
        <p:nvSpPr>
          <p:cNvPr id="3" name="Title 2"/>
          <p:cNvSpPr>
            <a:spLocks noGrp="1"/>
          </p:cNvSpPr>
          <p:nvPr>
            <p:ph type="title"/>
          </p:nvPr>
        </p:nvSpPr>
        <p:spPr/>
        <p:txBody>
          <a:bodyPr/>
          <a:lstStyle/>
          <a:p>
            <a:r>
              <a:rPr lang="en-US" dirty="0" smtClean="0"/>
              <a:t>Rechargeable Batteries</a:t>
            </a:r>
            <a:endParaRPr lang="en-US" dirty="0"/>
          </a:p>
        </p:txBody>
      </p:sp>
      <p:pic>
        <p:nvPicPr>
          <p:cNvPr id="8194" name="Picture 2" descr="Image result for rechargeable batter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119" y="1273996"/>
            <a:ext cx="2787015" cy="185801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rechargeable batt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19" y="3132006"/>
            <a:ext cx="2957005" cy="161170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smart phones lapt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7870" y="1520504"/>
            <a:ext cx="3966210" cy="305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74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Super Capacitors</a:t>
            </a:r>
            <a:endParaRPr lang="en-US" dirty="0"/>
          </a:p>
        </p:txBody>
      </p:sp>
      <p:pic>
        <p:nvPicPr>
          <p:cNvPr id="10242"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479" y="1273996"/>
            <a:ext cx="3382645" cy="338264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cap x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474" y="3912427"/>
            <a:ext cx="3336494" cy="219427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mage result for super capaci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9361" y="2442197"/>
            <a:ext cx="2473620" cy="2268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88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Rechargeable Batteries </a:t>
            </a:r>
            <a:r>
              <a:rPr lang="en-US" dirty="0" err="1" smtClean="0"/>
              <a:t>vs</a:t>
            </a:r>
            <a:r>
              <a:rPr lang="en-US" dirty="0" smtClean="0"/>
              <a:t> Super Capacitor</a:t>
            </a:r>
            <a:endParaRPr lang="en-US" dirty="0"/>
          </a:p>
        </p:txBody>
      </p:sp>
      <p:sp>
        <p:nvSpPr>
          <p:cNvPr id="5" name="Content Placeholder 6"/>
          <p:cNvSpPr txBox="1">
            <a:spLocks/>
          </p:cNvSpPr>
          <p:nvPr/>
        </p:nvSpPr>
        <p:spPr>
          <a:xfrm>
            <a:off x="2069828" y="2006011"/>
            <a:ext cx="4851400" cy="1141511"/>
          </a:xfrm>
          <a:prstGeom prst="rect">
            <a:avLst/>
          </a:prstGeom>
        </p:spPr>
        <p:txBody>
          <a:bodyPr>
            <a:noAutofit/>
          </a:bodyPr>
          <a:lstStyle/>
          <a:p>
            <a:pPr defTabSz="914400" fontAlgn="auto">
              <a:spcBef>
                <a:spcPct val="20000"/>
              </a:spcBef>
              <a:spcAft>
                <a:spcPts val="0"/>
              </a:spcAft>
              <a:buClr>
                <a:srgbClr val="FFC000"/>
              </a:buClr>
              <a:defRPr/>
            </a:pPr>
            <a:r>
              <a:rPr lang="en-US" sz="2000" b="1" dirty="0">
                <a:solidFill>
                  <a:schemeClr val="tx1"/>
                </a:solidFill>
                <a:latin typeface="+mn-lt"/>
                <a:ea typeface="+mn-ea"/>
                <a:cs typeface="+mn-cs"/>
              </a:rPr>
              <a:t>500</a:t>
            </a:r>
            <a:r>
              <a:rPr lang="en-US" sz="2000" dirty="0">
                <a:solidFill>
                  <a:schemeClr val="tx1"/>
                </a:solidFill>
                <a:latin typeface="+mn-lt"/>
                <a:ea typeface="+mn-ea"/>
                <a:cs typeface="+mn-cs"/>
              </a:rPr>
              <a:t> recharge cycles</a:t>
            </a:r>
          </a:p>
          <a:p>
            <a:pPr defTabSz="914400" fontAlgn="auto">
              <a:spcBef>
                <a:spcPct val="20000"/>
              </a:spcBef>
              <a:spcAft>
                <a:spcPts val="0"/>
              </a:spcAft>
              <a:buClr>
                <a:srgbClr val="FFC000"/>
              </a:buClr>
              <a:defRPr/>
            </a:pPr>
            <a:r>
              <a:rPr lang="en-US" sz="2000" dirty="0">
                <a:solidFill>
                  <a:schemeClr val="tx1"/>
                </a:solidFill>
                <a:latin typeface="+mn-lt"/>
                <a:ea typeface="+mn-ea"/>
                <a:cs typeface="+mn-cs"/>
              </a:rPr>
              <a:t>Difficult to estimate the state of charge</a:t>
            </a:r>
          </a:p>
          <a:p>
            <a:pPr defTabSz="914400" fontAlgn="auto">
              <a:spcBef>
                <a:spcPct val="20000"/>
              </a:spcBef>
              <a:spcAft>
                <a:spcPts val="0"/>
              </a:spcAft>
              <a:buClr>
                <a:srgbClr val="FFC000"/>
              </a:buClr>
              <a:defRPr/>
            </a:pPr>
            <a:r>
              <a:rPr lang="en-US" sz="2000" b="1" dirty="0">
                <a:solidFill>
                  <a:schemeClr val="tx1"/>
                </a:solidFill>
              </a:rPr>
              <a:t>Low leakage current</a:t>
            </a:r>
            <a:endParaRPr lang="en-US" sz="2000" b="1" dirty="0">
              <a:solidFill>
                <a:schemeClr val="tx1"/>
              </a:solidFill>
              <a:latin typeface="+mn-lt"/>
              <a:ea typeface="+mn-ea"/>
              <a:cs typeface="+mn-cs"/>
            </a:endParaRPr>
          </a:p>
        </p:txBody>
      </p:sp>
      <p:sp>
        <p:nvSpPr>
          <p:cNvPr id="6" name="Content Placeholder 6"/>
          <p:cNvSpPr txBox="1">
            <a:spLocks/>
          </p:cNvSpPr>
          <p:nvPr/>
        </p:nvSpPr>
        <p:spPr>
          <a:xfrm>
            <a:off x="2153376" y="4201407"/>
            <a:ext cx="3987262" cy="1193371"/>
          </a:xfrm>
          <a:prstGeom prst="rect">
            <a:avLst/>
          </a:prstGeom>
        </p:spPr>
        <p:txBody>
          <a:bodyPr vert="horz" lIns="91440" tIns="45720" rIns="91440" bIns="45720" rtlCol="0">
            <a:normAutofit/>
          </a:bodyPr>
          <a:lstStyle/>
          <a:p>
            <a:pPr lvl="0">
              <a:spcBef>
                <a:spcPct val="20000"/>
              </a:spcBef>
              <a:buClr>
                <a:srgbClr val="FFC000"/>
              </a:buClr>
            </a:pPr>
            <a:r>
              <a:rPr kumimoji="0" lang="en-US" sz="2000" b="1" i="0" u="none" strike="noStrike" kern="1200" cap="none" spc="0" normalizeH="0" baseline="0" noProof="0" dirty="0">
                <a:ln>
                  <a:noFill/>
                </a:ln>
                <a:solidFill>
                  <a:schemeClr val="tx1"/>
                </a:solidFill>
                <a:effectLst/>
                <a:uLnTx/>
                <a:uFillTx/>
                <a:latin typeface="+mj-lt"/>
                <a:ea typeface="+mn-ea"/>
                <a:cs typeface="+mn-cs"/>
              </a:rPr>
              <a:t>500 000 </a:t>
            </a:r>
            <a:r>
              <a:rPr lang="en-US" sz="2000" dirty="0">
                <a:latin typeface="+mj-lt"/>
              </a:rPr>
              <a:t>recharge cycles</a:t>
            </a:r>
            <a:endParaRPr kumimoji="0" lang="en-US" sz="2000" i="0" u="none" strike="noStrike" kern="1200" cap="none" spc="0" normalizeH="0" baseline="0" noProof="0" dirty="0">
              <a:ln>
                <a:noFill/>
              </a:ln>
              <a:solidFill>
                <a:schemeClr val="tx1"/>
              </a:solidFill>
              <a:effectLst/>
              <a:uLnTx/>
              <a:uFillTx/>
              <a:latin typeface="+mj-lt"/>
              <a:ea typeface="+mn-ea"/>
              <a:cs typeface="+mn-cs"/>
            </a:endParaRPr>
          </a:p>
          <a:p>
            <a:pPr marR="0" lvl="0" algn="l" defTabSz="914400" rtl="0" eaLnBrk="1" fontAlgn="auto" latinLnBrk="0" hangingPunct="1">
              <a:lnSpc>
                <a:spcPct val="100000"/>
              </a:lnSpc>
              <a:spcBef>
                <a:spcPct val="20000"/>
              </a:spcBef>
              <a:spcAft>
                <a:spcPts val="0"/>
              </a:spcAft>
              <a:buClr>
                <a:srgbClr val="FFC000"/>
              </a:buClr>
              <a:buSzTx/>
              <a:tabLst/>
              <a:defRPr/>
            </a:pPr>
            <a:r>
              <a:rPr kumimoji="0" lang="en-US" sz="2000" i="0" u="none" strike="noStrike" kern="1200" cap="none" spc="0" normalizeH="0" baseline="0" noProof="0" dirty="0">
                <a:ln>
                  <a:noFill/>
                </a:ln>
                <a:solidFill>
                  <a:schemeClr val="tx1"/>
                </a:solidFill>
                <a:effectLst/>
                <a:uLnTx/>
                <a:uFillTx/>
                <a:latin typeface="+mj-lt"/>
                <a:ea typeface="+mn-ea"/>
                <a:cs typeface="+mn-cs"/>
              </a:rPr>
              <a:t>Easy to estimate</a:t>
            </a:r>
            <a:r>
              <a:rPr kumimoji="0" lang="en-US" sz="2000" i="0" u="none" strike="noStrike" kern="1200" cap="none" spc="0" normalizeH="0" noProof="0" dirty="0">
                <a:ln>
                  <a:noFill/>
                </a:ln>
                <a:solidFill>
                  <a:schemeClr val="tx1"/>
                </a:solidFill>
                <a:effectLst/>
                <a:uLnTx/>
                <a:uFillTx/>
                <a:latin typeface="+mj-lt"/>
                <a:ea typeface="+mn-ea"/>
                <a:cs typeface="+mn-cs"/>
              </a:rPr>
              <a:t> </a:t>
            </a:r>
            <a:r>
              <a:rPr kumimoji="0" lang="en-US" sz="2000" i="0" u="none" strike="noStrike" kern="1200" cap="none" spc="0" normalizeH="0" baseline="0" noProof="0" dirty="0">
                <a:ln>
                  <a:noFill/>
                </a:ln>
                <a:solidFill>
                  <a:schemeClr val="tx1"/>
                </a:solidFill>
                <a:effectLst/>
                <a:uLnTx/>
                <a:uFillTx/>
                <a:latin typeface="+mj-lt"/>
                <a:ea typeface="+mn-ea"/>
                <a:cs typeface="+mn-cs"/>
              </a:rPr>
              <a:t>the state of charge</a:t>
            </a:r>
            <a:endParaRPr kumimoji="0" lang="en-US" sz="2000" i="0" u="none" strike="noStrike" kern="1200" cap="none" spc="0" normalizeH="0" noProof="0" dirty="0">
              <a:ln>
                <a:noFill/>
              </a:ln>
              <a:solidFill>
                <a:schemeClr val="tx1"/>
              </a:solidFill>
              <a:effectLst/>
              <a:uLnTx/>
              <a:uFillTx/>
              <a:latin typeface="+mj-lt"/>
              <a:ea typeface="+mn-ea"/>
              <a:cs typeface="+mn-cs"/>
            </a:endParaRPr>
          </a:p>
          <a:p>
            <a:pPr marR="0" lvl="0" algn="l" defTabSz="914400" rtl="0" eaLnBrk="1" fontAlgn="auto" latinLnBrk="0" hangingPunct="1">
              <a:lnSpc>
                <a:spcPct val="100000"/>
              </a:lnSpc>
              <a:spcBef>
                <a:spcPct val="20000"/>
              </a:spcBef>
              <a:spcAft>
                <a:spcPts val="0"/>
              </a:spcAft>
              <a:buClr>
                <a:srgbClr val="FFC000"/>
              </a:buClr>
              <a:buSzTx/>
              <a:tabLst/>
              <a:defRPr/>
            </a:pPr>
            <a:r>
              <a:rPr lang="en-US" sz="2000" b="1" baseline="0" dirty="0">
                <a:latin typeface="+mj-lt"/>
              </a:rPr>
              <a:t>High leakage current</a:t>
            </a:r>
            <a:endParaRPr kumimoji="0" lang="en-US" sz="2000" b="1" i="0" u="none" strike="noStrike" kern="1200" cap="none" spc="0" normalizeH="0" baseline="0" noProof="0" dirty="0">
              <a:ln>
                <a:noFill/>
              </a:ln>
              <a:solidFill>
                <a:schemeClr val="tx1"/>
              </a:solidFill>
              <a:effectLst/>
              <a:uLnTx/>
              <a:uFillTx/>
              <a:latin typeface="+mj-lt"/>
              <a:ea typeface="+mn-ea"/>
              <a:cs typeface="+mn-cs"/>
            </a:endParaRPr>
          </a:p>
        </p:txBody>
      </p:sp>
      <p:sp>
        <p:nvSpPr>
          <p:cNvPr id="7" name="Rectangle 6"/>
          <p:cNvSpPr/>
          <p:nvPr/>
        </p:nvSpPr>
        <p:spPr>
          <a:xfrm>
            <a:off x="789124" y="5166178"/>
            <a:ext cx="835485" cy="338554"/>
          </a:xfrm>
          <a:prstGeom prst="rect">
            <a:avLst/>
          </a:prstGeom>
        </p:spPr>
        <p:txBody>
          <a:bodyPr wrap="none">
            <a:spAutoFit/>
          </a:bodyPr>
          <a:lstStyle/>
          <a:p>
            <a:r>
              <a:rPr lang="en-US" sz="1600" dirty="0"/>
              <a:t>[</a:t>
            </a:r>
            <a:r>
              <a:rPr lang="en-US" sz="1600" dirty="0" err="1"/>
              <a:t>CapXX</a:t>
            </a:r>
            <a:r>
              <a:rPr lang="en-US" sz="1600" dirty="0"/>
              <a:t>]</a:t>
            </a:r>
            <a:endParaRPr lang="fr-FR" sz="1600" dirty="0"/>
          </a:p>
        </p:txBody>
      </p:sp>
      <p:sp>
        <p:nvSpPr>
          <p:cNvPr id="8" name="Rectangle 7"/>
          <p:cNvSpPr/>
          <p:nvPr/>
        </p:nvSpPr>
        <p:spPr>
          <a:xfrm>
            <a:off x="705576" y="2740693"/>
            <a:ext cx="1021626" cy="338554"/>
          </a:xfrm>
          <a:prstGeom prst="rect">
            <a:avLst/>
          </a:prstGeom>
        </p:spPr>
        <p:txBody>
          <a:bodyPr wrap="none">
            <a:spAutoFit/>
          </a:bodyPr>
          <a:lstStyle/>
          <a:p>
            <a:r>
              <a:rPr lang="en-US" sz="1600" dirty="0"/>
              <a:t>[</a:t>
            </a:r>
            <a:r>
              <a:rPr lang="en-US" sz="1600" dirty="0" err="1"/>
              <a:t>Cymbet</a:t>
            </a:r>
            <a:r>
              <a:rPr lang="en-US" sz="1600" dirty="0"/>
              <a:t> ]</a:t>
            </a:r>
            <a:endParaRPr lang="fr-FR" sz="1600" dirty="0"/>
          </a:p>
        </p:txBody>
      </p:sp>
      <p:pic>
        <p:nvPicPr>
          <p:cNvPr id="9" name="Picture 8" descr="Capxx.gif"/>
          <p:cNvPicPr>
            <a:picLocks noChangeAspect="1"/>
          </p:cNvPicPr>
          <p:nvPr/>
        </p:nvPicPr>
        <p:blipFill>
          <a:blip r:embed="rId2"/>
          <a:srcRect t="3885" b="25940"/>
          <a:stretch>
            <a:fillRect/>
          </a:stretch>
        </p:blipFill>
        <p:spPr>
          <a:xfrm>
            <a:off x="698228" y="4201407"/>
            <a:ext cx="1086122" cy="990600"/>
          </a:xfrm>
          <a:prstGeom prst="rect">
            <a:avLst/>
          </a:prstGeom>
        </p:spPr>
      </p:pic>
      <p:pic>
        <p:nvPicPr>
          <p:cNvPr id="10" name="Picture 9" descr="Cymbet.jpg"/>
          <p:cNvPicPr>
            <a:picLocks noChangeAspect="1"/>
          </p:cNvPicPr>
          <p:nvPr/>
        </p:nvPicPr>
        <p:blipFill>
          <a:blip r:embed="rId3" cstate="print"/>
          <a:stretch>
            <a:fillRect/>
          </a:stretch>
        </p:blipFill>
        <p:spPr>
          <a:xfrm>
            <a:off x="698228" y="2004522"/>
            <a:ext cx="1122729" cy="716343"/>
          </a:xfrm>
          <a:prstGeom prst="rect">
            <a:avLst/>
          </a:prstGeom>
        </p:spPr>
      </p:pic>
    </p:spTree>
    <p:extLst>
      <p:ext uri="{BB962C8B-B14F-4D97-AF65-F5344CB8AC3E}">
        <p14:creationId xmlns:p14="http://schemas.microsoft.com/office/powerpoint/2010/main" val="265307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29" y="5161280"/>
            <a:ext cx="9010221" cy="1413256"/>
          </a:xfrm>
        </p:spPr>
        <p:txBody>
          <a:bodyPr/>
          <a:lstStyle/>
          <a:p>
            <a:r>
              <a:rPr lang="en-US" dirty="0" smtClean="0"/>
              <a:t>IC Rechargeable Batteries</a:t>
            </a:r>
          </a:p>
          <a:p>
            <a:r>
              <a:rPr lang="en-US" dirty="0" smtClean="0"/>
              <a:t>Hybrid Batteries (Batteries + Capacitors)</a:t>
            </a:r>
            <a:endParaRPr lang="en-US" dirty="0"/>
          </a:p>
        </p:txBody>
      </p:sp>
      <p:sp>
        <p:nvSpPr>
          <p:cNvPr id="3" name="Title 2"/>
          <p:cNvSpPr>
            <a:spLocks noGrp="1"/>
          </p:cNvSpPr>
          <p:nvPr>
            <p:ph type="title"/>
          </p:nvPr>
        </p:nvSpPr>
        <p:spPr/>
        <p:txBody>
          <a:bodyPr/>
          <a:lstStyle/>
          <a:p>
            <a:r>
              <a:rPr lang="en-US" dirty="0" smtClean="0"/>
              <a:t>New Generation of Batteries</a:t>
            </a:r>
            <a:endParaRPr lang="en-US" dirty="0"/>
          </a:p>
        </p:txBody>
      </p:sp>
      <p:pic>
        <p:nvPicPr>
          <p:cNvPr id="921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0" y="1273996"/>
            <a:ext cx="4572000" cy="323850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72" y="1456876"/>
            <a:ext cx="4133935" cy="2637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1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29" y="5405120"/>
            <a:ext cx="9010221" cy="1169416"/>
          </a:xfrm>
        </p:spPr>
        <p:txBody>
          <a:bodyPr/>
          <a:lstStyle/>
          <a:p>
            <a:r>
              <a:rPr lang="en-US" dirty="0"/>
              <a:t>A switch is a mechanical device that interrupts or diverts electric current flow within a circuit</a:t>
            </a:r>
          </a:p>
        </p:txBody>
      </p:sp>
      <p:sp>
        <p:nvSpPr>
          <p:cNvPr id="3" name="Title 2"/>
          <p:cNvSpPr>
            <a:spLocks noGrp="1"/>
          </p:cNvSpPr>
          <p:nvPr>
            <p:ph type="title"/>
          </p:nvPr>
        </p:nvSpPr>
        <p:spPr/>
        <p:txBody>
          <a:bodyPr/>
          <a:lstStyle/>
          <a:p>
            <a:r>
              <a:rPr lang="en-US" dirty="0" smtClean="0"/>
              <a:t>Switch</a:t>
            </a:r>
            <a:endParaRPr lang="en-US" dirty="0"/>
          </a:p>
        </p:txBody>
      </p:sp>
      <p:pic>
        <p:nvPicPr>
          <p:cNvPr id="11266" name="Picture 2" descr="Image result for electronics swit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29" y="1563873"/>
            <a:ext cx="2933700"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electronics switc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5519" y="1691640"/>
            <a:ext cx="2228215" cy="222821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result for electronics swit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6933" y="1094422"/>
            <a:ext cx="3111817" cy="3111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6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a:t>Here’s a simple home security alarm that’s triggered into action (</a:t>
            </a:r>
            <a:r>
              <a:rPr lang="en-US" dirty="0" smtClean="0"/>
              <a:t>buzzer and </a:t>
            </a:r>
            <a:r>
              <a:rPr lang="en-US" dirty="0"/>
              <a:t>light go on) when one of the normally open switches is closed. Magnetic reed switches work particularly well in such </a:t>
            </a:r>
            <a:r>
              <a:rPr lang="en-US" dirty="0" smtClean="0"/>
              <a:t>applications</a:t>
            </a:r>
            <a:r>
              <a:rPr lang="en-US" dirty="0"/>
              <a:t>.</a:t>
            </a:r>
          </a:p>
        </p:txBody>
      </p:sp>
      <p:sp>
        <p:nvSpPr>
          <p:cNvPr id="3" name="Title 2"/>
          <p:cNvSpPr>
            <a:spLocks noGrp="1"/>
          </p:cNvSpPr>
          <p:nvPr>
            <p:ph type="title"/>
          </p:nvPr>
        </p:nvSpPr>
        <p:spPr/>
        <p:txBody>
          <a:bodyPr/>
          <a:lstStyle/>
          <a:p>
            <a:r>
              <a:rPr lang="en-US" dirty="0" smtClean="0"/>
              <a:t>Switch Applications (1)</a:t>
            </a:r>
            <a:endParaRPr lang="en-US" dirty="0"/>
          </a:p>
        </p:txBody>
      </p:sp>
      <p:pic>
        <p:nvPicPr>
          <p:cNvPr id="4" name="Picture 3"/>
          <p:cNvPicPr>
            <a:picLocks noChangeAspect="1"/>
          </p:cNvPicPr>
          <p:nvPr/>
        </p:nvPicPr>
        <p:blipFill>
          <a:blip r:embed="rId2"/>
          <a:stretch>
            <a:fillRect/>
          </a:stretch>
        </p:blipFill>
        <p:spPr>
          <a:xfrm>
            <a:off x="3147513" y="3353430"/>
            <a:ext cx="3677830" cy="3221106"/>
          </a:xfrm>
          <a:prstGeom prst="rect">
            <a:avLst/>
          </a:prstGeom>
        </p:spPr>
      </p:pic>
    </p:spTree>
    <p:extLst>
      <p:ext uri="{BB962C8B-B14F-4D97-AF65-F5344CB8AC3E}">
        <p14:creationId xmlns:p14="http://schemas.microsoft.com/office/powerpoint/2010/main" val="177920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www.safaribooksonline.com/library/view/practical-electronics-for/9780071771337/images/fig1-1.jpg"/>
          <p:cNvPicPr>
            <a:picLocks noChangeAspect="1" noChangeArrowheads="1"/>
          </p:cNvPicPr>
          <p:nvPr/>
        </p:nvPicPr>
        <p:blipFill rotWithShape="1">
          <a:blip r:embed="rId2">
            <a:extLst>
              <a:ext uri="{28A0092B-C50C-407E-A947-70E740481C1C}">
                <a14:useLocalDpi xmlns:a14="http://schemas.microsoft.com/office/drawing/2010/main" val="0"/>
              </a:ext>
            </a:extLst>
          </a:blip>
          <a:srcRect b="2963"/>
          <a:stretch/>
        </p:blipFill>
        <p:spPr bwMode="auto">
          <a:xfrm>
            <a:off x="3781425" y="388093"/>
            <a:ext cx="5362575" cy="64699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342902" y="1294835"/>
            <a:ext cx="3281264" cy="4247321"/>
          </a:xfrm>
          <a:prstGeom prst="rect">
            <a:avLst/>
          </a:prstGeom>
        </p:spPr>
      </p:pic>
    </p:spTree>
    <p:extLst>
      <p:ext uri="{BB962C8B-B14F-4D97-AF65-F5344CB8AC3E}">
        <p14:creationId xmlns:p14="http://schemas.microsoft.com/office/powerpoint/2010/main" val="257114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a:t>Here’s a switch network that allows an individual to turn a light on or </a:t>
            </a:r>
            <a:r>
              <a:rPr lang="en-US" dirty="0" smtClean="0"/>
              <a:t>off from </a:t>
            </a:r>
            <a:r>
              <a:rPr lang="en-US" dirty="0"/>
              <a:t>either of two locations. This setup is frequently used in </a:t>
            </a:r>
            <a:r>
              <a:rPr lang="en-US" dirty="0" smtClean="0"/>
              <a:t>household wiring </a:t>
            </a:r>
            <a:r>
              <a:rPr lang="en-US" dirty="0"/>
              <a:t>applications.</a:t>
            </a:r>
          </a:p>
        </p:txBody>
      </p:sp>
      <p:sp>
        <p:nvSpPr>
          <p:cNvPr id="3" name="Title 2"/>
          <p:cNvSpPr>
            <a:spLocks noGrp="1"/>
          </p:cNvSpPr>
          <p:nvPr>
            <p:ph type="title"/>
          </p:nvPr>
        </p:nvSpPr>
        <p:spPr/>
        <p:txBody>
          <a:bodyPr/>
          <a:lstStyle/>
          <a:p>
            <a:r>
              <a:rPr lang="en-US" dirty="0"/>
              <a:t>Switch Applications </a:t>
            </a:r>
            <a:r>
              <a:rPr lang="en-US" dirty="0" smtClean="0"/>
              <a:t>(2)</a:t>
            </a:r>
            <a:endParaRPr lang="en-US" dirty="0"/>
          </a:p>
        </p:txBody>
      </p:sp>
      <p:pic>
        <p:nvPicPr>
          <p:cNvPr id="7" name="Picture 6"/>
          <p:cNvPicPr>
            <a:picLocks noChangeAspect="1"/>
          </p:cNvPicPr>
          <p:nvPr/>
        </p:nvPicPr>
        <p:blipFill>
          <a:blip r:embed="rId2"/>
          <a:stretch>
            <a:fillRect/>
          </a:stretch>
        </p:blipFill>
        <p:spPr>
          <a:xfrm>
            <a:off x="2289401" y="3116716"/>
            <a:ext cx="4848225" cy="3171825"/>
          </a:xfrm>
          <a:prstGeom prst="rect">
            <a:avLst/>
          </a:prstGeom>
        </p:spPr>
      </p:pic>
    </p:spTree>
    <p:extLst>
      <p:ext uri="{BB962C8B-B14F-4D97-AF65-F5344CB8AC3E}">
        <p14:creationId xmlns:p14="http://schemas.microsoft.com/office/powerpoint/2010/main" val="34558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sz="2400" dirty="0"/>
              <a:t>A DPDT switch, shown here, can be used to reverse the direction of current flow. When the switch is thrown up, current will flow throw the </a:t>
            </a:r>
            <a:r>
              <a:rPr lang="en-US" sz="2400" dirty="0" smtClean="0"/>
              <a:t>left light-emitting </a:t>
            </a:r>
            <a:r>
              <a:rPr lang="en-US" sz="2400" dirty="0"/>
              <a:t>diode (LED). When the switch is thrown down, </a:t>
            </a:r>
            <a:r>
              <a:rPr lang="en-US" sz="2400" dirty="0" smtClean="0"/>
              <a:t>current will </a:t>
            </a:r>
            <a:r>
              <a:rPr lang="en-US" sz="2400" dirty="0"/>
              <a:t>flow throw the right LED. (LEDs only allow current to flow in </a:t>
            </a:r>
            <a:r>
              <a:rPr lang="en-US" sz="2400" dirty="0" smtClean="0"/>
              <a:t>one direction.)</a:t>
            </a:r>
            <a:endParaRPr lang="en-US" sz="2400" dirty="0"/>
          </a:p>
        </p:txBody>
      </p:sp>
      <p:sp>
        <p:nvSpPr>
          <p:cNvPr id="3" name="Title 2"/>
          <p:cNvSpPr>
            <a:spLocks noGrp="1"/>
          </p:cNvSpPr>
          <p:nvPr>
            <p:ph type="title"/>
          </p:nvPr>
        </p:nvSpPr>
        <p:spPr/>
        <p:txBody>
          <a:bodyPr/>
          <a:lstStyle/>
          <a:p>
            <a:r>
              <a:rPr lang="en-US" dirty="0" smtClean="0"/>
              <a:t>Switch Application (3)</a:t>
            </a:r>
            <a:endParaRPr lang="en-US" dirty="0"/>
          </a:p>
        </p:txBody>
      </p:sp>
      <p:pic>
        <p:nvPicPr>
          <p:cNvPr id="4" name="Picture 3"/>
          <p:cNvPicPr>
            <a:picLocks noChangeAspect="1"/>
          </p:cNvPicPr>
          <p:nvPr/>
        </p:nvPicPr>
        <p:blipFill>
          <a:blip r:embed="rId2"/>
          <a:stretch>
            <a:fillRect/>
          </a:stretch>
        </p:blipFill>
        <p:spPr>
          <a:xfrm>
            <a:off x="4158344" y="3464007"/>
            <a:ext cx="4421456" cy="3319670"/>
          </a:xfrm>
          <a:prstGeom prst="rect">
            <a:avLst/>
          </a:prstGeom>
        </p:spPr>
      </p:pic>
      <p:sp>
        <p:nvSpPr>
          <p:cNvPr id="5" name="TextBox 4"/>
          <p:cNvSpPr txBox="1"/>
          <p:nvPr/>
        </p:nvSpPr>
        <p:spPr>
          <a:xfrm>
            <a:off x="4682169" y="4076242"/>
            <a:ext cx="654346" cy="369332"/>
          </a:xfrm>
          <a:prstGeom prst="rect">
            <a:avLst/>
          </a:prstGeom>
          <a:noFill/>
        </p:spPr>
        <p:txBody>
          <a:bodyPr wrap="none" rtlCol="0">
            <a:spAutoFit/>
          </a:bodyPr>
          <a:lstStyle/>
          <a:p>
            <a:r>
              <a:rPr lang="en-US" b="1" dirty="0" smtClean="0">
                <a:latin typeface="Bookman Old Style" panose="02050604050505020204" pitchFamily="18" charset="0"/>
              </a:rPr>
              <a:t>SW</a:t>
            </a:r>
            <a:r>
              <a:rPr lang="en-US" b="1" baseline="-25000" dirty="0">
                <a:latin typeface="Bookman Old Style" panose="02050604050505020204" pitchFamily="18" charset="0"/>
              </a:rPr>
              <a:t>1</a:t>
            </a:r>
            <a:endParaRPr lang="en-US" b="1" dirty="0">
              <a:latin typeface="Bookman Old Style" panose="02050604050505020204" pitchFamily="18" charset="0"/>
            </a:endParaRPr>
          </a:p>
        </p:txBody>
      </p:sp>
      <p:sp>
        <p:nvSpPr>
          <p:cNvPr id="6" name="TextBox 5"/>
          <p:cNvSpPr txBox="1"/>
          <p:nvPr/>
        </p:nvSpPr>
        <p:spPr>
          <a:xfrm>
            <a:off x="4768468" y="6307945"/>
            <a:ext cx="654346" cy="369332"/>
          </a:xfrm>
          <a:prstGeom prst="rect">
            <a:avLst/>
          </a:prstGeom>
          <a:noFill/>
        </p:spPr>
        <p:txBody>
          <a:bodyPr wrap="none" rtlCol="0">
            <a:spAutoFit/>
          </a:bodyPr>
          <a:lstStyle/>
          <a:p>
            <a:r>
              <a:rPr lang="en-US" b="1" dirty="0" smtClean="0">
                <a:latin typeface="Bookman Old Style" panose="02050604050505020204" pitchFamily="18" charset="0"/>
              </a:rPr>
              <a:t>SW</a:t>
            </a:r>
            <a:r>
              <a:rPr lang="en-US" b="1" baseline="-25000" dirty="0" smtClean="0">
                <a:latin typeface="Bookman Old Style" panose="02050604050505020204" pitchFamily="18" charset="0"/>
              </a:rPr>
              <a:t>2</a:t>
            </a:r>
            <a:endParaRPr lang="en-US" b="1" dirty="0">
              <a:latin typeface="Bookman Old Style" panose="02050604050505020204" pitchFamily="18" charset="0"/>
            </a:endParaRPr>
          </a:p>
        </p:txBody>
      </p:sp>
      <p:sp>
        <p:nvSpPr>
          <p:cNvPr id="7" name="TextBox 6"/>
          <p:cNvSpPr txBox="1"/>
          <p:nvPr/>
        </p:nvSpPr>
        <p:spPr>
          <a:xfrm flipH="1">
            <a:off x="7988011" y="5712513"/>
            <a:ext cx="826264" cy="369332"/>
          </a:xfrm>
          <a:prstGeom prst="rect">
            <a:avLst/>
          </a:prstGeom>
          <a:noFill/>
        </p:spPr>
        <p:txBody>
          <a:bodyPr wrap="square" rtlCol="0">
            <a:spAutoFit/>
          </a:bodyPr>
          <a:lstStyle/>
          <a:p>
            <a:r>
              <a:rPr lang="en-US" b="1" dirty="0" smtClean="0">
                <a:latin typeface="Bookman Old Style" panose="02050604050505020204" pitchFamily="18" charset="0"/>
              </a:rPr>
              <a:t>LED</a:t>
            </a:r>
            <a:r>
              <a:rPr lang="en-US" b="1" baseline="-25000" dirty="0">
                <a:latin typeface="Bookman Old Style" panose="02050604050505020204" pitchFamily="18" charset="0"/>
              </a:rPr>
              <a:t>2</a:t>
            </a:r>
            <a:endParaRPr lang="en-US" b="1" dirty="0">
              <a:latin typeface="Bookman Old Style" panose="02050604050505020204" pitchFamily="18" charset="0"/>
            </a:endParaRPr>
          </a:p>
        </p:txBody>
      </p:sp>
      <p:sp>
        <p:nvSpPr>
          <p:cNvPr id="8" name="TextBox 7"/>
          <p:cNvSpPr txBox="1"/>
          <p:nvPr/>
        </p:nvSpPr>
        <p:spPr>
          <a:xfrm flipH="1">
            <a:off x="6751504" y="4754510"/>
            <a:ext cx="826264" cy="369332"/>
          </a:xfrm>
          <a:prstGeom prst="rect">
            <a:avLst/>
          </a:prstGeom>
          <a:noFill/>
        </p:spPr>
        <p:txBody>
          <a:bodyPr wrap="square" rtlCol="0">
            <a:spAutoFit/>
          </a:bodyPr>
          <a:lstStyle/>
          <a:p>
            <a:r>
              <a:rPr lang="en-US" b="1" dirty="0" smtClean="0">
                <a:latin typeface="Bookman Old Style" panose="02050604050505020204" pitchFamily="18" charset="0"/>
              </a:rPr>
              <a:t>LED</a:t>
            </a:r>
            <a:r>
              <a:rPr lang="en-US" b="1" baseline="-25000" dirty="0" smtClean="0">
                <a:latin typeface="Bookman Old Style" panose="02050604050505020204" pitchFamily="18" charset="0"/>
              </a:rPr>
              <a:t>1</a:t>
            </a:r>
            <a:endParaRPr lang="en-US" b="1" dirty="0">
              <a:latin typeface="Bookman Old Style" panose="02050604050505020204" pitchFamily="18" charset="0"/>
            </a:endParaRPr>
          </a:p>
        </p:txBody>
      </p:sp>
    </p:spTree>
    <p:extLst>
      <p:ext uri="{BB962C8B-B14F-4D97-AF65-F5344CB8AC3E}">
        <p14:creationId xmlns:p14="http://schemas.microsoft.com/office/powerpoint/2010/main" val="294948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sz="2200" dirty="0" smtClean="0"/>
              <a:t>Resistors are </a:t>
            </a:r>
            <a:r>
              <a:rPr lang="en-US" sz="2200" dirty="0"/>
              <a:t>electrical devices that act to reduce current flow and at the same time </a:t>
            </a:r>
            <a:r>
              <a:rPr lang="en-US" sz="2200" dirty="0" smtClean="0"/>
              <a:t>act to </a:t>
            </a:r>
            <a:r>
              <a:rPr lang="en-US" sz="2200" dirty="0"/>
              <a:t>lower voltage levels within circuits. </a:t>
            </a:r>
            <a:endParaRPr lang="en-US" sz="2200" dirty="0" smtClean="0"/>
          </a:p>
          <a:p>
            <a:pPr lvl="1"/>
            <a:r>
              <a:rPr lang="en-US" sz="1800" dirty="0" smtClean="0"/>
              <a:t>The </a:t>
            </a:r>
            <a:r>
              <a:rPr lang="en-US" sz="1800" dirty="0"/>
              <a:t>relationship between the voltage </a:t>
            </a:r>
            <a:r>
              <a:rPr lang="en-US" sz="1800" dirty="0" smtClean="0"/>
              <a:t>applied across </a:t>
            </a:r>
            <a:r>
              <a:rPr lang="en-US" sz="1800" dirty="0"/>
              <a:t>a resistor and the current through it is given by V =IR</a:t>
            </a:r>
            <a:r>
              <a:rPr lang="en-US" sz="1800" dirty="0" smtClean="0"/>
              <a:t>.</a:t>
            </a:r>
          </a:p>
          <a:p>
            <a:pPr algn="just"/>
            <a:r>
              <a:rPr lang="en-US" sz="2200" dirty="0" smtClean="0"/>
              <a:t>Resistors </a:t>
            </a:r>
            <a:r>
              <a:rPr lang="en-US" sz="2200" dirty="0"/>
              <a:t>may have fixed resistances, or they may be designed to have </a:t>
            </a:r>
            <a:r>
              <a:rPr lang="en-US" sz="2200" dirty="0" smtClean="0"/>
              <a:t>variable resistances</a:t>
            </a:r>
            <a:r>
              <a:rPr lang="en-US" sz="2200" dirty="0"/>
              <a:t>. They also may have resistances that change with light or heat </a:t>
            </a:r>
            <a:r>
              <a:rPr lang="en-US" sz="2200" dirty="0" smtClean="0"/>
              <a:t>exposure (e.g</a:t>
            </a:r>
            <a:r>
              <a:rPr lang="en-US" sz="2200" dirty="0"/>
              <a:t>., </a:t>
            </a:r>
            <a:r>
              <a:rPr lang="en-US" sz="2200" dirty="0" smtClean="0"/>
              <a:t>photo-resistors</a:t>
            </a:r>
            <a:r>
              <a:rPr lang="en-US" sz="2200" dirty="0"/>
              <a:t>, thermistors).</a:t>
            </a:r>
          </a:p>
        </p:txBody>
      </p:sp>
      <p:sp>
        <p:nvSpPr>
          <p:cNvPr id="3" name="Title 2"/>
          <p:cNvSpPr>
            <a:spLocks noGrp="1"/>
          </p:cNvSpPr>
          <p:nvPr>
            <p:ph type="title"/>
          </p:nvPr>
        </p:nvSpPr>
        <p:spPr/>
        <p:txBody>
          <a:bodyPr/>
          <a:lstStyle/>
          <a:p>
            <a:r>
              <a:rPr lang="en-US" dirty="0" smtClean="0"/>
              <a:t>Resistors</a:t>
            </a:r>
            <a:endParaRPr lang="en-US" dirty="0"/>
          </a:p>
        </p:txBody>
      </p:sp>
      <p:pic>
        <p:nvPicPr>
          <p:cNvPr id="4" name="Picture 3"/>
          <p:cNvPicPr>
            <a:picLocks noChangeAspect="1"/>
          </p:cNvPicPr>
          <p:nvPr/>
        </p:nvPicPr>
        <p:blipFill>
          <a:blip r:embed="rId2"/>
          <a:stretch>
            <a:fillRect/>
          </a:stretch>
        </p:blipFill>
        <p:spPr>
          <a:xfrm>
            <a:off x="966010" y="4452261"/>
            <a:ext cx="7237147" cy="2377420"/>
          </a:xfrm>
          <a:prstGeom prst="rect">
            <a:avLst/>
          </a:prstGeom>
        </p:spPr>
      </p:pic>
    </p:spTree>
    <p:extLst>
      <p:ext uri="{BB962C8B-B14F-4D97-AF65-F5344CB8AC3E}">
        <p14:creationId xmlns:p14="http://schemas.microsoft.com/office/powerpoint/2010/main" val="223016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29" y="5323840"/>
            <a:ext cx="9010221" cy="1250696"/>
          </a:xfrm>
        </p:spPr>
        <p:txBody>
          <a:bodyPr/>
          <a:lstStyle/>
          <a:p>
            <a:endParaRPr lang="en-US"/>
          </a:p>
        </p:txBody>
      </p:sp>
      <p:sp>
        <p:nvSpPr>
          <p:cNvPr id="3" name="Title 2"/>
          <p:cNvSpPr>
            <a:spLocks noGrp="1"/>
          </p:cNvSpPr>
          <p:nvPr>
            <p:ph type="title"/>
          </p:nvPr>
        </p:nvSpPr>
        <p:spPr/>
        <p:txBody>
          <a:bodyPr/>
          <a:lstStyle/>
          <a:p>
            <a:r>
              <a:rPr lang="en-US" dirty="0" smtClean="0"/>
              <a:t>Resistors</a:t>
            </a:r>
            <a:endParaRPr lang="en-US" dirty="0"/>
          </a:p>
        </p:txBody>
      </p:sp>
      <p:pic>
        <p:nvPicPr>
          <p:cNvPr id="4" name="Picture 3"/>
          <p:cNvPicPr>
            <a:picLocks noChangeAspect="1"/>
          </p:cNvPicPr>
          <p:nvPr/>
        </p:nvPicPr>
        <p:blipFill>
          <a:blip r:embed="rId2"/>
          <a:stretch>
            <a:fillRect/>
          </a:stretch>
        </p:blipFill>
        <p:spPr>
          <a:xfrm>
            <a:off x="774173" y="1412605"/>
            <a:ext cx="3004021" cy="3350638"/>
          </a:xfrm>
          <a:prstGeom prst="rect">
            <a:avLst/>
          </a:prstGeom>
        </p:spPr>
      </p:pic>
      <p:pic>
        <p:nvPicPr>
          <p:cNvPr id="5" name="Picture 4"/>
          <p:cNvPicPr>
            <a:picLocks noChangeAspect="1"/>
          </p:cNvPicPr>
          <p:nvPr/>
        </p:nvPicPr>
        <p:blipFill>
          <a:blip r:embed="rId3"/>
          <a:stretch>
            <a:fillRect/>
          </a:stretch>
        </p:blipFill>
        <p:spPr>
          <a:xfrm>
            <a:off x="5234605" y="1412605"/>
            <a:ext cx="2477561" cy="3286209"/>
          </a:xfrm>
          <a:prstGeom prst="rect">
            <a:avLst/>
          </a:prstGeom>
        </p:spPr>
      </p:pic>
    </p:spTree>
    <p:extLst>
      <p:ext uri="{BB962C8B-B14F-4D97-AF65-F5344CB8AC3E}">
        <p14:creationId xmlns:p14="http://schemas.microsoft.com/office/powerpoint/2010/main" val="144700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Understanding Resistor </a:t>
            </a:r>
            <a:r>
              <a:rPr lang="en-US" dirty="0" smtClean="0"/>
              <a:t>Labels</a:t>
            </a:r>
            <a:endParaRPr lang="en-US" dirty="0"/>
          </a:p>
        </p:txBody>
      </p:sp>
      <p:pic>
        <p:nvPicPr>
          <p:cNvPr id="9218" name="Picture 2" descr="http://cdn.instructables.com/FEV/KF1W/GSUSNO80/FEVKF1WGSUSNO80.MEDI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118" y="1376737"/>
            <a:ext cx="6985453" cy="5456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34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Examples</a:t>
            </a:r>
            <a:endParaRPr lang="en-US" dirty="0"/>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735" y="1517903"/>
            <a:ext cx="4700017" cy="4700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37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Examples</a:t>
            </a:r>
            <a:endParaRPr lang="en-US" dirty="0"/>
          </a:p>
        </p:txBody>
      </p:sp>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2255" y="1655063"/>
            <a:ext cx="4882769" cy="4882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9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Examples</a:t>
            </a:r>
            <a:endParaRPr lang="en-US" dirty="0"/>
          </a:p>
        </p:txBody>
      </p:sp>
      <p:pic>
        <p:nvPicPr>
          <p:cNvPr id="3074"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6073" y="1921638"/>
            <a:ext cx="4255134" cy="4255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86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sz="2000" dirty="0"/>
              <a:t>Special kinds of variable resistors </a:t>
            </a:r>
            <a:r>
              <a:rPr lang="en-US" sz="2000" dirty="0" smtClean="0"/>
              <a:t>include </a:t>
            </a:r>
          </a:p>
          <a:p>
            <a:pPr lvl="1"/>
            <a:r>
              <a:rPr lang="en-US" sz="1800" dirty="0" smtClean="0"/>
              <a:t>Potentiometers; </a:t>
            </a:r>
          </a:p>
          <a:p>
            <a:pPr lvl="1"/>
            <a:r>
              <a:rPr lang="en-US" sz="1800" dirty="0" smtClean="0"/>
              <a:t>Rheostats; </a:t>
            </a:r>
            <a:r>
              <a:rPr lang="en-US" sz="1800" dirty="0"/>
              <a:t>and </a:t>
            </a:r>
            <a:endParaRPr lang="en-US" sz="1800" dirty="0" smtClean="0"/>
          </a:p>
          <a:p>
            <a:pPr lvl="1"/>
            <a:r>
              <a:rPr lang="en-US" sz="1800" dirty="0" smtClean="0"/>
              <a:t>Trimmers</a:t>
            </a:r>
            <a:r>
              <a:rPr lang="en-US" sz="1800" dirty="0"/>
              <a:t>. </a:t>
            </a:r>
          </a:p>
          <a:p>
            <a:pPr algn="just"/>
            <a:r>
              <a:rPr lang="en-US" sz="2000" dirty="0" smtClean="0"/>
              <a:t>Potentiometers </a:t>
            </a:r>
            <a:r>
              <a:rPr lang="en-US" sz="2000" dirty="0"/>
              <a:t>and rheostats are essentially the same thing, but </a:t>
            </a:r>
            <a:r>
              <a:rPr lang="en-US" sz="2000" dirty="0">
                <a:solidFill>
                  <a:srgbClr val="0000FF"/>
                </a:solidFill>
              </a:rPr>
              <a:t>rheostats </a:t>
            </a:r>
            <a:r>
              <a:rPr lang="en-US" sz="2000" dirty="0" smtClean="0">
                <a:solidFill>
                  <a:srgbClr val="0000FF"/>
                </a:solidFill>
              </a:rPr>
              <a:t>are used </a:t>
            </a:r>
            <a:r>
              <a:rPr lang="en-US" sz="2000" dirty="0">
                <a:solidFill>
                  <a:srgbClr val="0000FF"/>
                </a:solidFill>
              </a:rPr>
              <a:t>specifically for high-power ac electricity</a:t>
            </a:r>
            <a:r>
              <a:rPr lang="en-US" sz="2000" dirty="0"/>
              <a:t>, whereas </a:t>
            </a:r>
            <a:r>
              <a:rPr lang="en-US" sz="2000" dirty="0">
                <a:solidFill>
                  <a:srgbClr val="0000FF"/>
                </a:solidFill>
              </a:rPr>
              <a:t>potentiometers typically </a:t>
            </a:r>
            <a:r>
              <a:rPr lang="en-US" sz="2000" dirty="0" smtClean="0">
                <a:solidFill>
                  <a:srgbClr val="0000FF"/>
                </a:solidFill>
              </a:rPr>
              <a:t>are used </a:t>
            </a:r>
            <a:r>
              <a:rPr lang="en-US" sz="2000" dirty="0">
                <a:solidFill>
                  <a:srgbClr val="0000FF"/>
                </a:solidFill>
              </a:rPr>
              <a:t>with lower-level dc electricity</a:t>
            </a:r>
            <a:r>
              <a:rPr lang="en-US" sz="2000" dirty="0"/>
              <a:t>. </a:t>
            </a:r>
            <a:r>
              <a:rPr lang="en-US" sz="2000" dirty="0" smtClean="0"/>
              <a:t>Both </a:t>
            </a:r>
            <a:r>
              <a:rPr lang="en-US" sz="2000" dirty="0"/>
              <a:t>potentiometers and rheostats are </a:t>
            </a:r>
            <a:r>
              <a:rPr lang="en-US" sz="2000" dirty="0" smtClean="0"/>
              <a:t>designed for </a:t>
            </a:r>
            <a:r>
              <a:rPr lang="en-US" sz="2000" dirty="0">
                <a:solidFill>
                  <a:srgbClr val="0000FF"/>
                </a:solidFill>
              </a:rPr>
              <a:t>frequent adjustment</a:t>
            </a:r>
            <a:r>
              <a:rPr lang="en-US" sz="2000" dirty="0"/>
              <a:t>. </a:t>
            </a:r>
            <a:endParaRPr lang="en-US" sz="2000" dirty="0" smtClean="0"/>
          </a:p>
          <a:p>
            <a:pPr algn="just"/>
            <a:r>
              <a:rPr lang="en-US" sz="2000" dirty="0" smtClean="0"/>
              <a:t>Trimmers</a:t>
            </a:r>
            <a:r>
              <a:rPr lang="en-US" sz="2000" dirty="0"/>
              <a:t>, on the other hand, are </a:t>
            </a:r>
            <a:r>
              <a:rPr lang="en-US" sz="2000" dirty="0" smtClean="0"/>
              <a:t>miniature potentiometers that </a:t>
            </a:r>
            <a:r>
              <a:rPr lang="en-US" sz="2000" dirty="0"/>
              <a:t>are adjusted infrequently and usually come with pins that can be inserted </a:t>
            </a:r>
            <a:r>
              <a:rPr lang="en-US" sz="2000" dirty="0" smtClean="0"/>
              <a:t>into printed-circuit </a:t>
            </a:r>
            <a:r>
              <a:rPr lang="en-US" sz="2000" dirty="0"/>
              <a:t>boards.</a:t>
            </a:r>
          </a:p>
        </p:txBody>
      </p:sp>
      <p:sp>
        <p:nvSpPr>
          <p:cNvPr id="3" name="Title 2"/>
          <p:cNvSpPr>
            <a:spLocks noGrp="1"/>
          </p:cNvSpPr>
          <p:nvPr>
            <p:ph type="title"/>
          </p:nvPr>
        </p:nvSpPr>
        <p:spPr/>
        <p:txBody>
          <a:bodyPr/>
          <a:lstStyle/>
          <a:p>
            <a:r>
              <a:rPr lang="en-US" dirty="0"/>
              <a:t>Variable Resistors</a:t>
            </a:r>
          </a:p>
        </p:txBody>
      </p:sp>
      <p:pic>
        <p:nvPicPr>
          <p:cNvPr id="4" name="Picture 3"/>
          <p:cNvPicPr>
            <a:picLocks noChangeAspect="1"/>
          </p:cNvPicPr>
          <p:nvPr/>
        </p:nvPicPr>
        <p:blipFill>
          <a:blip r:embed="rId2"/>
          <a:stretch>
            <a:fillRect/>
          </a:stretch>
        </p:blipFill>
        <p:spPr>
          <a:xfrm>
            <a:off x="466323" y="5349221"/>
            <a:ext cx="3821217" cy="1328056"/>
          </a:xfrm>
          <a:prstGeom prst="rect">
            <a:avLst/>
          </a:prstGeom>
        </p:spPr>
      </p:pic>
      <p:pic>
        <p:nvPicPr>
          <p:cNvPr id="6" name="Picture 5"/>
          <p:cNvPicPr>
            <a:picLocks noChangeAspect="1"/>
          </p:cNvPicPr>
          <p:nvPr/>
        </p:nvPicPr>
        <p:blipFill>
          <a:blip r:embed="rId3"/>
          <a:stretch>
            <a:fillRect/>
          </a:stretch>
        </p:blipFill>
        <p:spPr>
          <a:xfrm>
            <a:off x="6906789" y="874587"/>
            <a:ext cx="1344583" cy="1756362"/>
          </a:xfrm>
          <a:prstGeom prst="rect">
            <a:avLst/>
          </a:prstGeom>
        </p:spPr>
      </p:pic>
      <p:sp>
        <p:nvSpPr>
          <p:cNvPr id="7" name="AutoShape 4" descr="http://www.garrettelec.com/images/components/RESISTORS/LD-TRIMMERS.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4"/>
          <a:stretch>
            <a:fillRect/>
          </a:stretch>
        </p:blipFill>
        <p:spPr>
          <a:xfrm>
            <a:off x="5551722" y="5165008"/>
            <a:ext cx="1224438" cy="1409528"/>
          </a:xfrm>
          <a:prstGeom prst="rect">
            <a:avLst/>
          </a:prstGeom>
        </p:spPr>
      </p:pic>
      <p:pic>
        <p:nvPicPr>
          <p:cNvPr id="10" name="Picture 9"/>
          <p:cNvPicPr>
            <a:picLocks noChangeAspect="1"/>
          </p:cNvPicPr>
          <p:nvPr/>
        </p:nvPicPr>
        <p:blipFill>
          <a:blip r:embed="rId5"/>
          <a:stretch>
            <a:fillRect/>
          </a:stretch>
        </p:blipFill>
        <p:spPr>
          <a:xfrm>
            <a:off x="7200023" y="5201833"/>
            <a:ext cx="1541206" cy="1125139"/>
          </a:xfrm>
          <a:prstGeom prst="rect">
            <a:avLst/>
          </a:prstGeom>
        </p:spPr>
      </p:pic>
    </p:spTree>
    <p:extLst>
      <p:ext uri="{BB962C8B-B14F-4D97-AF65-F5344CB8AC3E}">
        <p14:creationId xmlns:p14="http://schemas.microsoft.com/office/powerpoint/2010/main" val="4115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Photo-Resistors </a:t>
            </a:r>
            <a:r>
              <a:rPr lang="en-US" dirty="0"/>
              <a:t>and Thermistors</a:t>
            </a:r>
          </a:p>
        </p:txBody>
      </p:sp>
      <p:pic>
        <p:nvPicPr>
          <p:cNvPr id="5" name="Picture 4"/>
          <p:cNvPicPr>
            <a:picLocks noChangeAspect="1"/>
          </p:cNvPicPr>
          <p:nvPr/>
        </p:nvPicPr>
        <p:blipFill>
          <a:blip r:embed="rId2"/>
          <a:stretch>
            <a:fillRect/>
          </a:stretch>
        </p:blipFill>
        <p:spPr>
          <a:xfrm>
            <a:off x="38529" y="2487832"/>
            <a:ext cx="5328128" cy="4373086"/>
          </a:xfrm>
          <a:prstGeom prst="rect">
            <a:avLst/>
          </a:prstGeom>
        </p:spPr>
      </p:pic>
      <p:pic>
        <p:nvPicPr>
          <p:cNvPr id="4" name="Picture 3"/>
          <p:cNvPicPr>
            <a:picLocks noChangeAspect="1"/>
          </p:cNvPicPr>
          <p:nvPr/>
        </p:nvPicPr>
        <p:blipFill>
          <a:blip r:embed="rId3"/>
          <a:stretch>
            <a:fillRect/>
          </a:stretch>
        </p:blipFill>
        <p:spPr>
          <a:xfrm>
            <a:off x="4634561" y="1376737"/>
            <a:ext cx="4414189" cy="2739841"/>
          </a:xfrm>
          <a:prstGeom prst="rect">
            <a:avLst/>
          </a:prstGeom>
        </p:spPr>
      </p:pic>
    </p:spTree>
    <p:extLst>
      <p:ext uri="{BB962C8B-B14F-4D97-AF65-F5344CB8AC3E}">
        <p14:creationId xmlns:p14="http://schemas.microsoft.com/office/powerpoint/2010/main" val="235712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Circuit Analysis</a:t>
            </a:r>
          </a:p>
          <a:p>
            <a:r>
              <a:rPr lang="en-US" dirty="0" smtClean="0"/>
              <a:t>Electronics Components</a:t>
            </a:r>
          </a:p>
          <a:p>
            <a:pPr lvl="1"/>
            <a:r>
              <a:rPr lang="en-US" dirty="0" smtClean="0"/>
              <a:t>Resistor, Capacitor, Transistor</a:t>
            </a:r>
          </a:p>
          <a:p>
            <a:r>
              <a:rPr lang="en-US" dirty="0" smtClean="0"/>
              <a:t>Hardware computer Exercise</a:t>
            </a:r>
          </a:p>
          <a:p>
            <a:pPr lvl="1"/>
            <a:r>
              <a:rPr lang="en-US" dirty="0" smtClean="0"/>
              <a:t>Design and Layout the Circuit</a:t>
            </a:r>
          </a:p>
          <a:p>
            <a:endParaRPr lang="en-US" dirty="0"/>
          </a:p>
          <a:p>
            <a:endParaRPr lang="en-US" dirty="0" smtClean="0"/>
          </a:p>
          <a:p>
            <a:r>
              <a:rPr lang="en-US" dirty="0" smtClean="0"/>
              <a:t>20% for Midterm, 30% for Labs and 50% for final term</a:t>
            </a:r>
          </a:p>
          <a:p>
            <a:pPr marL="411470" lvl="1" indent="0">
              <a:buNone/>
            </a:pPr>
            <a:endParaRPr lang="en-US" dirty="0" smtClean="0">
              <a:sym typeface="Wingdings" panose="05000000000000000000" pitchFamily="2" charset="2"/>
            </a:endParaRPr>
          </a:p>
          <a:p>
            <a:r>
              <a:rPr lang="en-US" dirty="0" smtClean="0">
                <a:sym typeface="Wingdings" panose="05000000000000000000" pitchFamily="2" charset="2"/>
              </a:rPr>
              <a:t>Labs are very important (5 hour/ week)</a:t>
            </a:r>
          </a:p>
          <a:p>
            <a:pPr lvl="1"/>
            <a:r>
              <a:rPr lang="en-US" b="1" i="1" u="sng" dirty="0" smtClean="0">
                <a:sym typeface="Wingdings" panose="05000000000000000000" pitchFamily="2" charset="2"/>
              </a:rPr>
              <a:t>Don’t </a:t>
            </a:r>
            <a:r>
              <a:rPr lang="en-US" b="1" i="1" u="sng" dirty="0" smtClean="0">
                <a:sym typeface="Wingdings" panose="05000000000000000000" pitchFamily="2" charset="2"/>
              </a:rPr>
              <a:t>share your report</a:t>
            </a:r>
            <a:r>
              <a:rPr lang="en-US" i="1" u="sng" dirty="0" smtClean="0">
                <a:sym typeface="Wingdings" panose="05000000000000000000" pitchFamily="2" charset="2"/>
              </a:rPr>
              <a:t>!!!!</a:t>
            </a:r>
            <a:endParaRPr lang="en-US" i="1" u="sng" dirty="0"/>
          </a:p>
        </p:txBody>
      </p:sp>
      <p:sp>
        <p:nvSpPr>
          <p:cNvPr id="3" name="Title 2"/>
          <p:cNvSpPr>
            <a:spLocks noGrp="1"/>
          </p:cNvSpPr>
          <p:nvPr>
            <p:ph type="title"/>
          </p:nvPr>
        </p:nvSpPr>
        <p:spPr/>
        <p:txBody>
          <a:bodyPr/>
          <a:lstStyle/>
          <a:p>
            <a:r>
              <a:rPr lang="en-US" dirty="0" smtClean="0"/>
              <a:t>Actually....</a:t>
            </a:r>
            <a:endParaRPr lang="en-US" dirty="0"/>
          </a:p>
        </p:txBody>
      </p:sp>
    </p:spTree>
    <p:extLst>
      <p:ext uri="{BB962C8B-B14F-4D97-AF65-F5344CB8AC3E}">
        <p14:creationId xmlns:p14="http://schemas.microsoft.com/office/powerpoint/2010/main" val="293461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Light Emitted Diode (LED)</a:t>
            </a:r>
            <a:endParaRPr lang="en-US" dirty="0"/>
          </a:p>
        </p:txBody>
      </p:sp>
      <p:pic>
        <p:nvPicPr>
          <p:cNvPr id="4098" name="Picture 2" descr="https://upload.wikimedia.org/wikipedia/commons/thumb/9/9e/Verschiedene_LEDs.jpg/750px-Verschiedene_LE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607" y="1610995"/>
            <a:ext cx="7921264" cy="278828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File:LED Digital Displa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4736280"/>
            <a:ext cx="2743870" cy="196551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l="19486" r="8514"/>
          <a:stretch/>
        </p:blipFill>
        <p:spPr bwMode="auto">
          <a:xfrm>
            <a:off x="3810800" y="4736278"/>
            <a:ext cx="1959007" cy="196551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1104851" y="4322034"/>
            <a:ext cx="1965511" cy="279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01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Optical Touch LED Matrix</a:t>
            </a:r>
            <a:endParaRPr lang="en-US" dirty="0"/>
          </a:p>
        </p:txBody>
      </p:sp>
      <p:pic>
        <p:nvPicPr>
          <p:cNvPr id="5122" name="Picture 2" descr="Image result for light matrix touch senso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3419"/>
          <a:stretch/>
        </p:blipFill>
        <p:spPr bwMode="auto">
          <a:xfrm>
            <a:off x="345439" y="1624038"/>
            <a:ext cx="4145281" cy="284493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light matrix touch sens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9360" y="1624038"/>
            <a:ext cx="3704590" cy="2844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97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LED and Resistor Calculation</a:t>
            </a:r>
            <a:endParaRPr lang="en-US" dirty="0"/>
          </a:p>
        </p:txBody>
      </p:sp>
      <p:pic>
        <p:nvPicPr>
          <p:cNvPr id="6146" name="Picture 2" descr="Image result for led and resistor calcul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974" y="5006938"/>
            <a:ext cx="4545330" cy="185106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ek led hesaplama seri led direnc hesaplamas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507" y="1585368"/>
            <a:ext cx="5422265" cy="2951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2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LED and Resistor Calculation</a:t>
            </a:r>
          </a:p>
        </p:txBody>
      </p:sp>
      <p:pic>
        <p:nvPicPr>
          <p:cNvPr id="7170" name="Picture 2" descr="seri led hesap led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95" y="1499235"/>
            <a:ext cx="3867785" cy="356611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aralel bagli led hesabi led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9063" y="1573122"/>
            <a:ext cx="4749687" cy="2799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56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LED Applications</a:t>
            </a:r>
            <a:endParaRPr lang="en-US" dirty="0"/>
          </a:p>
        </p:txBody>
      </p:sp>
      <p:pic>
        <p:nvPicPr>
          <p:cNvPr id="8194" name="Picture 2" descr="Image result for traffic light 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95" y="1628648"/>
            <a:ext cx="2680411" cy="446735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lambienquangcaohanoi.vn/wp-content/uploads/2016/02/bang-dien-tu-chu-chay-696x5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915" y="1705629"/>
            <a:ext cx="5842635" cy="4390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80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Analyze the circuit</a:t>
            </a:r>
            <a:endParaRPr lang="en-US" dirty="0"/>
          </a:p>
        </p:txBody>
      </p:sp>
      <p:sp>
        <p:nvSpPr>
          <p:cNvPr id="3" name="Title 2"/>
          <p:cNvSpPr>
            <a:spLocks noGrp="1"/>
          </p:cNvSpPr>
          <p:nvPr>
            <p:ph type="title"/>
          </p:nvPr>
        </p:nvSpPr>
        <p:spPr/>
        <p:txBody>
          <a:bodyPr/>
          <a:lstStyle/>
          <a:p>
            <a:r>
              <a:rPr lang="en-US" dirty="0" smtClean="0"/>
              <a:t>Exercise 1</a:t>
            </a:r>
            <a:endParaRPr lang="en-US" dirty="0"/>
          </a:p>
        </p:txBody>
      </p:sp>
      <p:pic>
        <p:nvPicPr>
          <p:cNvPr id="4" name="Picture 2" descr="Mesh Analysis"/>
          <p:cNvPicPr>
            <a:picLocks noChangeAspect="1" noChangeArrowheads="1"/>
          </p:cNvPicPr>
          <p:nvPr/>
        </p:nvPicPr>
        <p:blipFill rotWithShape="1">
          <a:blip r:embed="rId2">
            <a:extLst>
              <a:ext uri="{28A0092B-C50C-407E-A947-70E740481C1C}">
                <a14:useLocalDpi xmlns:a14="http://schemas.microsoft.com/office/drawing/2010/main" val="0"/>
              </a:ext>
            </a:extLst>
          </a:blip>
          <a:srcRect t="3800" b="4128"/>
          <a:stretch/>
        </p:blipFill>
        <p:spPr bwMode="auto">
          <a:xfrm>
            <a:off x="468390" y="2208895"/>
            <a:ext cx="8303225" cy="4365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51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2</a:t>
            </a:r>
            <a:endParaRPr lang="en-US" dirty="0"/>
          </a:p>
        </p:txBody>
      </p:sp>
      <p:pic>
        <p:nvPicPr>
          <p:cNvPr id="4" name="Picture 3"/>
          <p:cNvPicPr>
            <a:picLocks noChangeAspect="1"/>
          </p:cNvPicPr>
          <p:nvPr/>
        </p:nvPicPr>
        <p:blipFill rotWithShape="1">
          <a:blip r:embed="rId2"/>
          <a:srcRect l="11333" t="27333" r="60835" b="24963"/>
          <a:stretch/>
        </p:blipFill>
        <p:spPr>
          <a:xfrm>
            <a:off x="486409" y="1877500"/>
            <a:ext cx="8114462" cy="3911462"/>
          </a:xfrm>
          <a:prstGeom prst="rect">
            <a:avLst/>
          </a:prstGeom>
        </p:spPr>
      </p:pic>
    </p:spTree>
    <p:extLst>
      <p:ext uri="{BB962C8B-B14F-4D97-AF65-F5344CB8AC3E}">
        <p14:creationId xmlns:p14="http://schemas.microsoft.com/office/powerpoint/2010/main" val="361589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gn="just"/>
            <a:r>
              <a:rPr lang="en-US" dirty="0">
                <a:latin typeface="Arial" panose="020B0604020202020204" pitchFamily="34" charset="0"/>
                <a:cs typeface="Arial" panose="020B0604020202020204" pitchFamily="34" charset="0"/>
              </a:rPr>
              <a:t>An LED which has the characteristics shown in this graph is to be used in the circuit below in which both VS and R can be varied. For this LED the switch on voltage (VD) is 1.7 volt which produces a current of 10 mA at which point the LED will just glow dimly. Let us say that the LED operates brightly at 40 mA, but will fail if the current exceeds 90 mA for too long.</a:t>
            </a:r>
          </a:p>
          <a:p>
            <a:pPr algn="just"/>
            <a:r>
              <a:rPr lang="en-US" dirty="0">
                <a:latin typeface="Arial" panose="020B0604020202020204" pitchFamily="34" charset="0"/>
                <a:cs typeface="Arial" panose="020B0604020202020204" pitchFamily="34" charset="0"/>
              </a:rPr>
              <a:t>Initially the power supply is set at </a:t>
            </a:r>
            <a:r>
              <a:rPr lang="en-US" dirty="0" err="1">
                <a:latin typeface="Arial" panose="020B0604020202020204" pitchFamily="34" charset="0"/>
                <a:cs typeface="Arial" panose="020B0604020202020204" pitchFamily="34" charset="0"/>
              </a:rPr>
              <a:t>Vs</a:t>
            </a:r>
            <a:r>
              <a:rPr lang="en-US" dirty="0">
                <a:latin typeface="Arial" panose="020B0604020202020204" pitchFamily="34" charset="0"/>
                <a:cs typeface="Arial" panose="020B0604020202020204" pitchFamily="34" charset="0"/>
              </a:rPr>
              <a:t> = 6V. What value is required for the resistor so that the LED operates at 40 mA? </a:t>
            </a:r>
          </a:p>
          <a:p>
            <a:pPr algn="just"/>
            <a:r>
              <a:rPr lang="en-US" dirty="0">
                <a:latin typeface="Arial" panose="020B0604020202020204" pitchFamily="34" charset="0"/>
                <a:cs typeface="Arial" panose="020B0604020202020204" pitchFamily="34" charset="0"/>
              </a:rPr>
              <a:t>If a current of 20 mA is flowing and the resistor is 200 Ohm, what is the supply voltage?</a:t>
            </a:r>
          </a:p>
          <a:p>
            <a:pPr algn="just"/>
            <a:r>
              <a:rPr lang="en-US" dirty="0">
                <a:latin typeface="Arial" panose="020B0604020202020204" pitchFamily="34" charset="0"/>
                <a:cs typeface="Arial" panose="020B0604020202020204" pitchFamily="34" charset="0"/>
              </a:rPr>
              <a:t>Find the minimum value of the resistor that could be used without damaging the LED </a:t>
            </a:r>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86397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29" y="1376738"/>
            <a:ext cx="9010221" cy="2759328"/>
          </a:xfrm>
        </p:spPr>
        <p:txBody>
          <a:bodyPr/>
          <a:lstStyle/>
          <a:p>
            <a:r>
              <a:rPr lang="en-US" dirty="0"/>
              <a:t>Pull-up and Pull-down resistors are used to correctly bias the inputs of digital gates to </a:t>
            </a:r>
            <a:r>
              <a:rPr lang="en-US" b="1" dirty="0" smtClean="0"/>
              <a:t>prevent them from floating</a:t>
            </a:r>
            <a:r>
              <a:rPr lang="en-US" dirty="0" smtClean="0"/>
              <a:t> </a:t>
            </a:r>
            <a:r>
              <a:rPr lang="en-US" dirty="0"/>
              <a:t>about randomly when there is no input condition</a:t>
            </a:r>
          </a:p>
        </p:txBody>
      </p:sp>
      <p:sp>
        <p:nvSpPr>
          <p:cNvPr id="3" name="Title 2"/>
          <p:cNvSpPr>
            <a:spLocks noGrp="1"/>
          </p:cNvSpPr>
          <p:nvPr>
            <p:ph type="title"/>
          </p:nvPr>
        </p:nvSpPr>
        <p:spPr/>
        <p:txBody>
          <a:bodyPr/>
          <a:lstStyle/>
          <a:p>
            <a:r>
              <a:rPr lang="en-US" dirty="0" smtClean="0"/>
              <a:t>Pull Up and Pull Down Resistor</a:t>
            </a:r>
            <a:endParaRPr lang="en-US" dirty="0"/>
          </a:p>
        </p:txBody>
      </p:sp>
      <p:pic>
        <p:nvPicPr>
          <p:cNvPr id="1026" name="Picture 2" descr="https://www.electronics-tutorials.ws/wp-content/uploads/2016/08/log6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539" y="3675781"/>
            <a:ext cx="3840954" cy="2172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gital circu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3" y="3987209"/>
            <a:ext cx="3965518" cy="176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94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9567" y="1856340"/>
            <a:ext cx="3459583" cy="932277"/>
          </a:xfrm>
        </p:spPr>
        <p:txBody>
          <a:bodyPr/>
          <a:lstStyle/>
          <a:p>
            <a:r>
              <a:rPr lang="en-US" dirty="0" smtClean="0"/>
              <a:t>Short circuit </a:t>
            </a:r>
            <a:endParaRPr lang="en-US" dirty="0"/>
          </a:p>
        </p:txBody>
      </p:sp>
      <p:sp>
        <p:nvSpPr>
          <p:cNvPr id="3" name="Title 2"/>
          <p:cNvSpPr>
            <a:spLocks noGrp="1"/>
          </p:cNvSpPr>
          <p:nvPr>
            <p:ph type="title"/>
          </p:nvPr>
        </p:nvSpPr>
        <p:spPr/>
        <p:txBody>
          <a:bodyPr>
            <a:normAutofit/>
          </a:bodyPr>
          <a:lstStyle/>
          <a:p>
            <a:r>
              <a:rPr lang="en-US" dirty="0"/>
              <a:t>Pull-up </a:t>
            </a:r>
            <a:r>
              <a:rPr lang="en-US" dirty="0" smtClean="0"/>
              <a:t>Resistors</a:t>
            </a:r>
            <a:endParaRPr lang="en-US" dirty="0"/>
          </a:p>
        </p:txBody>
      </p:sp>
      <p:pic>
        <p:nvPicPr>
          <p:cNvPr id="2050" name="Picture 2" descr="switched inpu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635" y="2874498"/>
            <a:ext cx="3423982" cy="15803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ull-up resistor appl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5285" y="2530780"/>
            <a:ext cx="3402229" cy="192401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1"/>
          <p:cNvSpPr txBox="1">
            <a:spLocks/>
          </p:cNvSpPr>
          <p:nvPr/>
        </p:nvSpPr>
        <p:spPr>
          <a:xfrm>
            <a:off x="4967931" y="1856340"/>
            <a:ext cx="3459583" cy="932277"/>
          </a:xfrm>
          <a:prstGeom prst="rect">
            <a:avLst/>
          </a:prstGeom>
        </p:spPr>
        <p:txBody>
          <a:bodyPr vert="horz">
            <a:normAutofit/>
          </a:bodyPr>
          <a:lstStyle>
            <a:lvl1pPr marL="365751" indent="-256026" algn="l" rtl="0" eaLnBrk="1" latinLnBrk="0" hangingPunct="1">
              <a:spcBef>
                <a:spcPts val="300"/>
              </a:spcBef>
              <a:buClr>
                <a:schemeClr val="accent3"/>
              </a:buClr>
              <a:buFont typeface="Wingdings" panose="05000000000000000000" pitchFamily="2" charset="2"/>
              <a:buChar char="§"/>
              <a:defRPr kumimoji="0" sz="2600" kern="1200" baseline="0">
                <a:solidFill>
                  <a:schemeClr val="tx1"/>
                </a:solidFill>
                <a:latin typeface="Bookman Old Style" panose="02050604050505020204" pitchFamily="18" charset="0"/>
                <a:ea typeface="Tahoma" pitchFamily="34" charset="0"/>
                <a:cs typeface="Tahoma" pitchFamily="34" charset="0"/>
              </a:defRPr>
            </a:lvl1pPr>
            <a:lvl2pPr marL="754370" indent="-342900" algn="just" rtl="0" eaLnBrk="1" latinLnBrk="0" hangingPunct="1">
              <a:spcBef>
                <a:spcPts val="300"/>
              </a:spcBef>
              <a:buClr>
                <a:schemeClr val="accent2"/>
              </a:buClr>
              <a:buFont typeface="Wingdings" panose="05000000000000000000" pitchFamily="2" charset="2"/>
              <a:buChar char="§"/>
              <a:defRPr kumimoji="0" sz="2200" kern="1200" baseline="0">
                <a:solidFill>
                  <a:schemeClr val="tx1"/>
                </a:solidFill>
                <a:latin typeface="Bookman Old Style" panose="02050604050505020204" pitchFamily="18" charset="0"/>
                <a:ea typeface="Tahoma" pitchFamily="34" charset="0"/>
                <a:cs typeface="Tahoma" pitchFamily="34" charset="0"/>
              </a:defRPr>
            </a:lvl2pPr>
            <a:lvl3pPr marL="989820" indent="-285750" algn="l" rtl="0" eaLnBrk="1" latinLnBrk="0" hangingPunct="1">
              <a:spcBef>
                <a:spcPts val="300"/>
              </a:spcBef>
              <a:buClr>
                <a:schemeClr val="accent1"/>
              </a:buClr>
              <a:buFont typeface="Arial" panose="020B0604020202020204" pitchFamily="34" charset="0"/>
              <a:buChar char="•"/>
              <a:defRPr kumimoji="0" sz="2000" kern="1200" baseline="0">
                <a:solidFill>
                  <a:schemeClr val="tx1"/>
                </a:solidFill>
                <a:latin typeface="Bookman Old Style" panose="02050604050505020204" pitchFamily="18" charset="0"/>
                <a:ea typeface="+mn-ea"/>
                <a:cs typeface="Arial" panose="020B0604020202020204" pitchFamily="34" charset="0"/>
              </a:defRPr>
            </a:lvl3pPr>
            <a:lvl4pPr marL="1179547" indent="-201163" algn="l" rtl="0" eaLnBrk="1" latinLnBrk="0" hangingPunct="1">
              <a:spcBef>
                <a:spcPts val="300"/>
              </a:spcBef>
              <a:buClr>
                <a:schemeClr val="accent1"/>
              </a:buClr>
              <a:buFont typeface="Wingdings 2" panose="05020102010507070707" pitchFamily="18" charset="2"/>
              <a:buChar char=""/>
              <a:defRPr kumimoji="0" sz="2200" kern="1200">
                <a:solidFill>
                  <a:schemeClr val="tx1"/>
                </a:solidFill>
                <a:latin typeface="Arial" panose="020B0604020202020204" pitchFamily="34" charset="0"/>
                <a:ea typeface="+mn-ea"/>
                <a:cs typeface="Arial" panose="020B0604020202020204" pitchFamily="34" charset="0"/>
              </a:defRPr>
            </a:lvl4pPr>
            <a:lvl5pPr marL="1389853" indent="-182875" algn="l" rtl="0" eaLnBrk="1" latinLnBrk="0" hangingPunct="1">
              <a:spcBef>
                <a:spcPts val="300"/>
              </a:spcBef>
              <a:buClr>
                <a:schemeClr val="accent1"/>
              </a:buClr>
              <a:buFont typeface="Wingdings 2" panose="05020102010507070707" pitchFamily="18" charset="2"/>
              <a:buChar char=""/>
              <a:defRPr kumimoji="0" sz="2000" kern="1200">
                <a:solidFill>
                  <a:schemeClr val="tx1"/>
                </a:solidFill>
                <a:latin typeface="Arial" panose="020B0604020202020204" pitchFamily="34" charset="0"/>
                <a:ea typeface="+mn-ea"/>
                <a:cs typeface="Arial" panose="020B0604020202020204" pitchFamily="34" charset="0"/>
              </a:defRPr>
            </a:lvl5pPr>
            <a:lvl6pPr marL="1609304" indent="-182875" algn="l" rtl="0" eaLnBrk="1" latinLnBrk="0" hangingPunct="1">
              <a:spcBef>
                <a:spcPts val="300"/>
              </a:spcBef>
              <a:buClr>
                <a:schemeClr val="accent1"/>
              </a:buClr>
              <a:buFont typeface="Wingdings 2" panose="05020102010507070707" pitchFamily="18" charset="2"/>
              <a:buChar char=""/>
              <a:defRPr kumimoji="0" sz="1800" kern="1200">
                <a:solidFill>
                  <a:schemeClr val="tx2"/>
                </a:solidFill>
                <a:latin typeface="+mn-lt"/>
                <a:ea typeface="+mn-ea"/>
                <a:cs typeface="+mn-cs"/>
              </a:defRPr>
            </a:lvl6pPr>
            <a:lvl7pPr marL="1828754" indent="-182875" algn="l" rtl="0" eaLnBrk="1" latinLnBrk="0" hangingPunct="1">
              <a:spcBef>
                <a:spcPts val="300"/>
              </a:spcBef>
              <a:buClr>
                <a:schemeClr val="accent1"/>
              </a:buClr>
              <a:buFont typeface="Wingdings 2" panose="05020102010507070707" pitchFamily="18" charset="2"/>
              <a:buChar char=""/>
              <a:defRPr kumimoji="0" sz="1600" kern="1200">
                <a:solidFill>
                  <a:schemeClr val="tx2"/>
                </a:solidFill>
                <a:latin typeface="+mn-lt"/>
                <a:ea typeface="+mn-ea"/>
                <a:cs typeface="+mn-cs"/>
              </a:defRPr>
            </a:lvl7pPr>
            <a:lvl8pPr marL="2029917" indent="-182875" algn="l" rtl="0" eaLnBrk="1" latinLnBrk="0" hangingPunct="1">
              <a:spcBef>
                <a:spcPts val="300"/>
              </a:spcBef>
              <a:buClr>
                <a:schemeClr val="accent1"/>
              </a:buClr>
              <a:buFont typeface="Wingdings 2" panose="05020102010507070707" pitchFamily="18" charset="2"/>
              <a:buChar char=""/>
              <a:defRPr kumimoji="0" sz="1500" kern="1200">
                <a:solidFill>
                  <a:schemeClr val="tx2"/>
                </a:solidFill>
                <a:latin typeface="+mn-lt"/>
                <a:ea typeface="+mn-ea"/>
                <a:cs typeface="+mn-cs"/>
              </a:defRPr>
            </a:lvl8pPr>
            <a:lvl9pPr marL="2240224" indent="-182875" algn="l" rtl="0" eaLnBrk="1" latinLnBrk="0" hangingPunct="1">
              <a:spcBef>
                <a:spcPts val="300"/>
              </a:spcBef>
              <a:buClr>
                <a:schemeClr val="accent1"/>
              </a:buClr>
              <a:buFont typeface="Wingdings 2" panose="05020102010507070707" pitchFamily="18" charset="2"/>
              <a:buChar char=""/>
              <a:defRPr kumimoji="0" sz="1400" kern="1200" baseline="0">
                <a:solidFill>
                  <a:schemeClr val="tx2"/>
                </a:solidFill>
                <a:latin typeface="+mn-lt"/>
                <a:ea typeface="+mn-ea"/>
                <a:cs typeface="+mn-cs"/>
              </a:defRPr>
            </a:lvl9pPr>
          </a:lstStyle>
          <a:p>
            <a:r>
              <a:rPr lang="en-US" dirty="0" smtClean="0"/>
              <a:t>Good connection</a:t>
            </a:r>
            <a:endParaRPr lang="en-US" dirty="0"/>
          </a:p>
        </p:txBody>
      </p:sp>
    </p:spTree>
    <p:extLst>
      <p:ext uri="{BB962C8B-B14F-4D97-AF65-F5344CB8AC3E}">
        <p14:creationId xmlns:p14="http://schemas.microsoft.com/office/powerpoint/2010/main" val="215571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Some projects</a:t>
            </a:r>
            <a:endParaRPr lang="en-US" dirty="0"/>
          </a:p>
        </p:txBody>
      </p:sp>
      <p:pic>
        <p:nvPicPr>
          <p:cNvPr id="4" name="Picture 3"/>
          <p:cNvPicPr>
            <a:picLocks noChangeAspect="1"/>
          </p:cNvPicPr>
          <p:nvPr/>
        </p:nvPicPr>
        <p:blipFill>
          <a:blip r:embed="rId2"/>
          <a:stretch>
            <a:fillRect/>
          </a:stretch>
        </p:blipFill>
        <p:spPr>
          <a:xfrm>
            <a:off x="10144847" y="710538"/>
            <a:ext cx="4078353" cy="2919774"/>
          </a:xfrm>
          <a:prstGeom prst="rect">
            <a:avLst/>
          </a:prstGeom>
        </p:spPr>
      </p:pic>
      <p:pic>
        <p:nvPicPr>
          <p:cNvPr id="5" name="Picture 4"/>
          <p:cNvPicPr>
            <a:picLocks noChangeAspect="1"/>
          </p:cNvPicPr>
          <p:nvPr/>
        </p:nvPicPr>
        <p:blipFill rotWithShape="1">
          <a:blip r:embed="rId3"/>
          <a:srcRect l="26590" t="46963" r="59410" b="32000"/>
          <a:stretch/>
        </p:blipFill>
        <p:spPr>
          <a:xfrm>
            <a:off x="6553198" y="3920558"/>
            <a:ext cx="2560321" cy="2164080"/>
          </a:xfrm>
          <a:prstGeom prst="rect">
            <a:avLst/>
          </a:prstGeom>
        </p:spPr>
      </p:pic>
      <p:pic>
        <p:nvPicPr>
          <p:cNvPr id="6" name="Picture 5"/>
          <p:cNvPicPr>
            <a:picLocks noChangeAspect="1"/>
          </p:cNvPicPr>
          <p:nvPr/>
        </p:nvPicPr>
        <p:blipFill rotWithShape="1">
          <a:blip r:embed="rId3"/>
          <a:srcRect l="27115" t="17535" r="60321" b="61269"/>
          <a:stretch/>
        </p:blipFill>
        <p:spPr>
          <a:xfrm>
            <a:off x="481157" y="1273996"/>
            <a:ext cx="2297723" cy="2180492"/>
          </a:xfrm>
          <a:prstGeom prst="rect">
            <a:avLst/>
          </a:prstGeom>
        </p:spPr>
      </p:pic>
      <p:pic>
        <p:nvPicPr>
          <p:cNvPr id="7" name="Picture 6"/>
          <p:cNvPicPr>
            <a:picLocks noChangeAspect="1"/>
          </p:cNvPicPr>
          <p:nvPr/>
        </p:nvPicPr>
        <p:blipFill rotWithShape="1">
          <a:blip r:embed="rId3"/>
          <a:srcRect l="41269" t="17929" r="45731" b="61034"/>
          <a:stretch/>
        </p:blipFill>
        <p:spPr>
          <a:xfrm>
            <a:off x="221566" y="3260957"/>
            <a:ext cx="2377441" cy="2164081"/>
          </a:xfrm>
          <a:prstGeom prst="rect">
            <a:avLst/>
          </a:prstGeom>
        </p:spPr>
      </p:pic>
      <p:pic>
        <p:nvPicPr>
          <p:cNvPr id="8" name="Picture 7"/>
          <p:cNvPicPr>
            <a:picLocks noChangeAspect="1"/>
          </p:cNvPicPr>
          <p:nvPr/>
        </p:nvPicPr>
        <p:blipFill rotWithShape="1">
          <a:blip r:embed="rId3"/>
          <a:srcRect l="55757" t="16000" r="31243" b="61778"/>
          <a:stretch/>
        </p:blipFill>
        <p:spPr>
          <a:xfrm>
            <a:off x="5109937" y="852295"/>
            <a:ext cx="2377441" cy="2286001"/>
          </a:xfrm>
          <a:prstGeom prst="rect">
            <a:avLst/>
          </a:prstGeom>
        </p:spPr>
      </p:pic>
      <p:pic>
        <p:nvPicPr>
          <p:cNvPr id="9" name="Picture 8"/>
          <p:cNvPicPr>
            <a:picLocks noChangeAspect="1"/>
          </p:cNvPicPr>
          <p:nvPr/>
        </p:nvPicPr>
        <p:blipFill rotWithShape="1">
          <a:blip r:embed="rId4"/>
          <a:srcRect l="48205" t="31925" r="38128" b="50594"/>
          <a:stretch/>
        </p:blipFill>
        <p:spPr>
          <a:xfrm>
            <a:off x="3561167" y="4525878"/>
            <a:ext cx="2499360" cy="1798320"/>
          </a:xfrm>
          <a:prstGeom prst="rect">
            <a:avLst/>
          </a:prstGeom>
        </p:spPr>
      </p:pic>
    </p:spTree>
    <p:extLst>
      <p:ext uri="{BB962C8B-B14F-4D97-AF65-F5344CB8AC3E}">
        <p14:creationId xmlns:p14="http://schemas.microsoft.com/office/powerpoint/2010/main" val="303511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23415" y="1376737"/>
            <a:ext cx="4805915" cy="2365923"/>
          </a:xfrm>
        </p:spPr>
        <p:txBody>
          <a:bodyPr/>
          <a:lstStyle/>
          <a:p>
            <a:r>
              <a:rPr lang="en-US" dirty="0"/>
              <a:t>TTL 74LSxxx </a:t>
            </a:r>
            <a:r>
              <a:rPr lang="en-US" dirty="0" smtClean="0"/>
              <a:t>series:</a:t>
            </a:r>
          </a:p>
          <a:p>
            <a:pPr lvl="1"/>
            <a:r>
              <a:rPr lang="en-US" dirty="0" smtClean="0"/>
              <a:t>Input high: V</a:t>
            </a:r>
            <a:r>
              <a:rPr lang="en-US" baseline="-25000" dirty="0" smtClean="0"/>
              <a:t>IH(min</a:t>
            </a:r>
            <a:r>
              <a:rPr lang="en-US" baseline="-25000" dirty="0"/>
              <a:t>)</a:t>
            </a:r>
            <a:r>
              <a:rPr lang="en-US" dirty="0"/>
              <a:t> = </a:t>
            </a:r>
            <a:r>
              <a:rPr lang="en-US" dirty="0" smtClean="0"/>
              <a:t>2.0V, I</a:t>
            </a:r>
            <a:r>
              <a:rPr lang="en-US" baseline="-25000" dirty="0" smtClean="0"/>
              <a:t>IH</a:t>
            </a:r>
            <a:r>
              <a:rPr lang="en-US" dirty="0" smtClean="0"/>
              <a:t> = 20µA</a:t>
            </a:r>
          </a:p>
          <a:p>
            <a:pPr lvl="1"/>
            <a:r>
              <a:rPr lang="en-US" dirty="0" smtClean="0"/>
              <a:t>Input low: V</a:t>
            </a:r>
            <a:r>
              <a:rPr lang="en-US" baseline="-25000" dirty="0" smtClean="0"/>
              <a:t>IL(max</a:t>
            </a:r>
            <a:r>
              <a:rPr lang="en-US" baseline="-25000" dirty="0"/>
              <a:t>)</a:t>
            </a:r>
            <a:r>
              <a:rPr lang="en-US" dirty="0"/>
              <a:t> = </a:t>
            </a:r>
            <a:r>
              <a:rPr lang="en-US" dirty="0" smtClean="0"/>
              <a:t>0.8V, I</a:t>
            </a:r>
            <a:r>
              <a:rPr lang="en-US" baseline="-25000" dirty="0" smtClean="0"/>
              <a:t>IL</a:t>
            </a:r>
            <a:r>
              <a:rPr lang="en-US" dirty="0" smtClean="0"/>
              <a:t>= 0.4mA</a:t>
            </a:r>
            <a:endParaRPr lang="en-US" dirty="0"/>
          </a:p>
          <a:p>
            <a:pPr lvl="1"/>
            <a:endParaRPr lang="en-US" dirty="0"/>
          </a:p>
        </p:txBody>
      </p:sp>
      <p:sp>
        <p:nvSpPr>
          <p:cNvPr id="3" name="Title 2"/>
          <p:cNvSpPr>
            <a:spLocks noGrp="1"/>
          </p:cNvSpPr>
          <p:nvPr>
            <p:ph type="title"/>
          </p:nvPr>
        </p:nvSpPr>
        <p:spPr/>
        <p:txBody>
          <a:bodyPr>
            <a:normAutofit/>
          </a:bodyPr>
          <a:lstStyle/>
          <a:p>
            <a:r>
              <a:rPr lang="en-US" dirty="0"/>
              <a:t>Calculating </a:t>
            </a:r>
            <a:r>
              <a:rPr lang="en-US" dirty="0" smtClean="0"/>
              <a:t>Pull-Up </a:t>
            </a:r>
            <a:r>
              <a:rPr lang="en-US" dirty="0"/>
              <a:t>Resistor </a:t>
            </a:r>
            <a:r>
              <a:rPr lang="en-US" dirty="0" smtClean="0"/>
              <a:t>Value</a:t>
            </a:r>
            <a:endParaRPr lang="en-US" dirty="0"/>
          </a:p>
        </p:txBody>
      </p:sp>
      <p:pic>
        <p:nvPicPr>
          <p:cNvPr id="3074" name="Picture 2" descr="74ls logic lev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55" y="1874292"/>
            <a:ext cx="3000102" cy="332206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ingle gate pull-up resistor va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11" y="4008474"/>
            <a:ext cx="4810125" cy="647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593963" y="3455253"/>
            <a:ext cx="3954993" cy="369332"/>
          </a:xfrm>
          <a:prstGeom prst="rect">
            <a:avLst/>
          </a:prstGeom>
        </p:spPr>
        <p:txBody>
          <a:bodyPr wrap="none">
            <a:spAutoFit/>
          </a:bodyPr>
          <a:lstStyle/>
          <a:p>
            <a:r>
              <a:rPr lang="en-US" b="1" dirty="0">
                <a:solidFill>
                  <a:srgbClr val="404041"/>
                </a:solidFill>
                <a:latin typeface="Lato"/>
              </a:rPr>
              <a:t>Single Gate Pull-up Resistor Value</a:t>
            </a:r>
            <a:endParaRPr lang="en-US" b="1" i="0" dirty="0">
              <a:solidFill>
                <a:srgbClr val="404041"/>
              </a:solidFill>
              <a:effectLst/>
              <a:latin typeface="Lato"/>
            </a:endParaRPr>
          </a:p>
        </p:txBody>
      </p:sp>
      <p:sp>
        <p:nvSpPr>
          <p:cNvPr id="5" name="Rectangle 4"/>
          <p:cNvSpPr/>
          <p:nvPr/>
        </p:nvSpPr>
        <p:spPr>
          <a:xfrm>
            <a:off x="3593963" y="4840063"/>
            <a:ext cx="5320552" cy="923330"/>
          </a:xfrm>
          <a:prstGeom prst="rect">
            <a:avLst/>
          </a:prstGeom>
        </p:spPr>
        <p:txBody>
          <a:bodyPr wrap="square">
            <a:spAutoFit/>
          </a:bodyPr>
          <a:lstStyle/>
          <a:p>
            <a:r>
              <a:rPr lang="en-US" b="1" dirty="0">
                <a:solidFill>
                  <a:srgbClr val="404041"/>
                </a:solidFill>
                <a:latin typeface="Lato"/>
              </a:rPr>
              <a:t>Multiple Gate Pull-up Resistor </a:t>
            </a:r>
            <a:r>
              <a:rPr lang="en-US" b="1" dirty="0" smtClean="0">
                <a:solidFill>
                  <a:srgbClr val="404041"/>
                </a:solidFill>
                <a:latin typeface="Lato"/>
              </a:rPr>
              <a:t>Value (10 inputs)</a:t>
            </a:r>
            <a:endParaRPr lang="en-US" b="1" dirty="0">
              <a:solidFill>
                <a:srgbClr val="404041"/>
              </a:solidFill>
              <a:latin typeface="Lato"/>
            </a:endParaRPr>
          </a:p>
          <a:p>
            <a:r>
              <a:rPr lang="en-US" dirty="0"/>
              <a:t/>
            </a:r>
            <a:br>
              <a:rPr lang="en-US" dirty="0"/>
            </a:br>
            <a:endParaRPr lang="en-US" dirty="0"/>
          </a:p>
        </p:txBody>
      </p:sp>
      <p:pic>
        <p:nvPicPr>
          <p:cNvPr id="3078" name="Picture 6" descr="multi gate pull-up resistor valu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415" y="5347802"/>
            <a:ext cx="49911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49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29" y="1376738"/>
            <a:ext cx="9010221" cy="1504686"/>
          </a:xfrm>
        </p:spPr>
        <p:txBody>
          <a:bodyPr/>
          <a:lstStyle/>
          <a:p>
            <a:r>
              <a:rPr lang="en-US" dirty="0"/>
              <a:t>A </a:t>
            </a:r>
            <a:r>
              <a:rPr lang="en-US" i="1" dirty="0"/>
              <a:t>Pull-down resistor</a:t>
            </a:r>
            <a:r>
              <a:rPr lang="en-US" dirty="0"/>
              <a:t> works in the same way as the previous pull-up resistor, except this time the logic gates input is tied to ground, logic level “0” (LOW)</a:t>
            </a:r>
          </a:p>
        </p:txBody>
      </p:sp>
      <p:sp>
        <p:nvSpPr>
          <p:cNvPr id="3" name="Title 2"/>
          <p:cNvSpPr>
            <a:spLocks noGrp="1"/>
          </p:cNvSpPr>
          <p:nvPr>
            <p:ph type="title"/>
          </p:nvPr>
        </p:nvSpPr>
        <p:spPr/>
        <p:txBody>
          <a:bodyPr/>
          <a:lstStyle/>
          <a:p>
            <a:r>
              <a:rPr lang="en-US" dirty="0"/>
              <a:t>Calculating Pull-Up Resistor Value</a:t>
            </a:r>
          </a:p>
        </p:txBody>
      </p:sp>
      <p:pic>
        <p:nvPicPr>
          <p:cNvPr id="5122" name="Picture 2" descr="single gate pull-down resistor va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603" y="3997842"/>
            <a:ext cx="5431402" cy="84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20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TTL</a:t>
            </a:r>
            <a:r>
              <a:rPr lang="en-US" dirty="0"/>
              <a:t> </a:t>
            </a:r>
            <a:r>
              <a:rPr lang="en-US" dirty="0" smtClean="0"/>
              <a:t>74LS00 NAND </a:t>
            </a:r>
            <a:r>
              <a:rPr lang="en-US" dirty="0"/>
              <a:t>Gates along with a single-pole double-throw switch are to be used to make a simple </a:t>
            </a:r>
            <a:r>
              <a:rPr lang="en-US" dirty="0" smtClean="0"/>
              <a:t>set-reset </a:t>
            </a:r>
            <a:r>
              <a:rPr lang="en-US" dirty="0" err="1" smtClean="0"/>
              <a:t>bistable</a:t>
            </a:r>
            <a:r>
              <a:rPr lang="en-US" dirty="0" smtClean="0"/>
              <a:t> circuit signal. </a:t>
            </a:r>
            <a:r>
              <a:rPr lang="en-US" dirty="0"/>
              <a:t>Calculate: 1). The maximum pull-up resistor values if the voltage representing a logic HIGH input is to be held at 4.5 volts when the switch is open, and 2). The current flowing through the resistor when the switch is closed (assume zero contact resistance). Also draw the circuit.</a:t>
            </a:r>
          </a:p>
          <a:p>
            <a:endParaRPr lang="en-US" dirty="0" smtClean="0"/>
          </a:p>
          <a:p>
            <a:r>
              <a:rPr lang="en-US" dirty="0" smtClean="0"/>
              <a:t>Data </a:t>
            </a:r>
            <a:r>
              <a:rPr lang="en-US" dirty="0"/>
              <a:t>given: </a:t>
            </a:r>
            <a:r>
              <a:rPr lang="en-US" dirty="0" err="1"/>
              <a:t>Vcc</a:t>
            </a:r>
            <a:r>
              <a:rPr lang="en-US" dirty="0"/>
              <a:t> = 5V, V</a:t>
            </a:r>
            <a:r>
              <a:rPr lang="en-US" baseline="-25000" dirty="0"/>
              <a:t>IH</a:t>
            </a:r>
            <a:r>
              <a:rPr lang="en-US" dirty="0"/>
              <a:t> = 4.5V, and I</a:t>
            </a:r>
            <a:r>
              <a:rPr lang="en-US" baseline="-25000" dirty="0"/>
              <a:t>IH(max)</a:t>
            </a:r>
            <a:r>
              <a:rPr lang="en-US" dirty="0"/>
              <a:t> = 20μA</a:t>
            </a:r>
          </a:p>
          <a:p>
            <a:pPr marL="109725" indent="0">
              <a:buNone/>
            </a:pPr>
            <a:endParaRPr lang="en-US" dirty="0"/>
          </a:p>
        </p:txBody>
      </p:sp>
      <p:sp>
        <p:nvSpPr>
          <p:cNvPr id="3" name="Title 2"/>
          <p:cNvSpPr>
            <a:spLocks noGrp="1"/>
          </p:cNvSpPr>
          <p:nvPr>
            <p:ph type="title"/>
          </p:nvPr>
        </p:nvSpPr>
        <p:spPr/>
        <p:txBody>
          <a:bodyPr>
            <a:normAutofit/>
          </a:bodyPr>
          <a:lstStyle/>
          <a:p>
            <a:r>
              <a:rPr lang="en-US" dirty="0"/>
              <a:t>Example </a:t>
            </a:r>
          </a:p>
        </p:txBody>
      </p:sp>
    </p:spTree>
    <p:extLst>
      <p:ext uri="{BB962C8B-B14F-4D97-AF65-F5344CB8AC3E}">
        <p14:creationId xmlns:p14="http://schemas.microsoft.com/office/powerpoint/2010/main" val="419643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Answer</a:t>
            </a:r>
            <a:endParaRPr lang="en-US" dirty="0"/>
          </a:p>
        </p:txBody>
      </p:sp>
      <p:pic>
        <p:nvPicPr>
          <p:cNvPr id="4098" name="Picture 2" descr="pull-up resistor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8700" y="4178729"/>
            <a:ext cx="4200525" cy="61912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pull-up resistor cur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3165" y="5280802"/>
            <a:ext cx="4191000" cy="542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pull-up resistor bistable flip fl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975" y="2116506"/>
            <a:ext cx="4067187" cy="29552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76975" y="1585655"/>
            <a:ext cx="3005951" cy="369332"/>
          </a:xfrm>
          <a:prstGeom prst="rect">
            <a:avLst/>
          </a:prstGeom>
        </p:spPr>
        <p:txBody>
          <a:bodyPr wrap="none">
            <a:spAutoFit/>
          </a:bodyPr>
          <a:lstStyle/>
          <a:p>
            <a:r>
              <a:rPr lang="en-US" b="1" dirty="0">
                <a:solidFill>
                  <a:srgbClr val="404041"/>
                </a:solidFill>
                <a:latin typeface="Lato"/>
              </a:rPr>
              <a:t>Set-Reset </a:t>
            </a:r>
            <a:r>
              <a:rPr lang="en-US" b="1" dirty="0" err="1">
                <a:solidFill>
                  <a:srgbClr val="404041"/>
                </a:solidFill>
                <a:latin typeface="Lato"/>
              </a:rPr>
              <a:t>Bistable</a:t>
            </a:r>
            <a:r>
              <a:rPr lang="en-US" b="1" dirty="0">
                <a:solidFill>
                  <a:srgbClr val="404041"/>
                </a:solidFill>
                <a:latin typeface="Lato"/>
              </a:rPr>
              <a:t> Circuit</a:t>
            </a:r>
            <a:endParaRPr lang="en-US" b="1" i="0" dirty="0">
              <a:solidFill>
                <a:srgbClr val="404041"/>
              </a:solidFill>
              <a:effectLst/>
              <a:latin typeface="Lato"/>
            </a:endParaRPr>
          </a:p>
        </p:txBody>
      </p:sp>
    </p:spTree>
    <p:extLst>
      <p:ext uri="{BB962C8B-B14F-4D97-AF65-F5344CB8AC3E}">
        <p14:creationId xmlns:p14="http://schemas.microsoft.com/office/powerpoint/2010/main" val="214820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Programming </a:t>
            </a:r>
            <a:r>
              <a:rPr lang="en-US" dirty="0" err="1" smtClean="0"/>
              <a:t>Arduino</a:t>
            </a:r>
            <a:endParaRPr lang="en-US" dirty="0"/>
          </a:p>
        </p:txBody>
      </p:sp>
      <p:pic>
        <p:nvPicPr>
          <p:cNvPr id="4" name="Picture 3"/>
          <p:cNvPicPr>
            <a:picLocks noChangeAspect="1"/>
          </p:cNvPicPr>
          <p:nvPr/>
        </p:nvPicPr>
        <p:blipFill rotWithShape="1">
          <a:blip r:embed="rId2"/>
          <a:srcRect l="26625" t="45380" r="14625"/>
          <a:stretch/>
        </p:blipFill>
        <p:spPr>
          <a:xfrm>
            <a:off x="113432" y="1714501"/>
            <a:ext cx="8860416" cy="4457700"/>
          </a:xfrm>
          <a:prstGeom prst="rect">
            <a:avLst/>
          </a:prstGeom>
        </p:spPr>
      </p:pic>
    </p:spTree>
    <p:extLst>
      <p:ext uri="{BB962C8B-B14F-4D97-AF65-F5344CB8AC3E}">
        <p14:creationId xmlns:p14="http://schemas.microsoft.com/office/powerpoint/2010/main" val="91722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Programming on BBC </a:t>
            </a:r>
            <a:r>
              <a:rPr lang="en-US" dirty="0" err="1" smtClean="0"/>
              <a:t>Microbit</a:t>
            </a:r>
            <a:endParaRPr lang="en-US" dirty="0"/>
          </a:p>
        </p:txBody>
      </p:sp>
      <p:pic>
        <p:nvPicPr>
          <p:cNvPr id="4" name="Picture 3"/>
          <p:cNvPicPr>
            <a:picLocks noChangeAspect="1"/>
          </p:cNvPicPr>
          <p:nvPr/>
        </p:nvPicPr>
        <p:blipFill rotWithShape="1">
          <a:blip r:embed="rId2"/>
          <a:srcRect l="750" t="9111" r="20625" b="33334"/>
          <a:stretch/>
        </p:blipFill>
        <p:spPr>
          <a:xfrm>
            <a:off x="324337" y="2240280"/>
            <a:ext cx="8438606" cy="3474720"/>
          </a:xfrm>
          <a:prstGeom prst="rect">
            <a:avLst/>
          </a:prstGeom>
        </p:spPr>
      </p:pic>
    </p:spTree>
    <p:extLst>
      <p:ext uri="{BB962C8B-B14F-4D97-AF65-F5344CB8AC3E}">
        <p14:creationId xmlns:p14="http://schemas.microsoft.com/office/powerpoint/2010/main" val="272598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Take randomly 10 resistor pictures</a:t>
            </a:r>
          </a:p>
          <a:p>
            <a:r>
              <a:rPr lang="en-US" dirty="0" smtClean="0"/>
              <a:t>Determine the resistance based on its colors</a:t>
            </a:r>
          </a:p>
          <a:p>
            <a:endParaRPr lang="en-US" dirty="0"/>
          </a:p>
        </p:txBody>
      </p:sp>
      <p:sp>
        <p:nvSpPr>
          <p:cNvPr id="3" name="Title 2"/>
          <p:cNvSpPr>
            <a:spLocks noGrp="1"/>
          </p:cNvSpPr>
          <p:nvPr>
            <p:ph type="title"/>
          </p:nvPr>
        </p:nvSpPr>
        <p:spPr/>
        <p:txBody>
          <a:bodyPr/>
          <a:lstStyle/>
          <a:p>
            <a:r>
              <a:rPr lang="en-US" dirty="0" smtClean="0"/>
              <a:t>Lab Manual</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47598444"/>
              </p:ext>
            </p:extLst>
          </p:nvPr>
        </p:nvGraphicFramePr>
        <p:xfrm>
          <a:off x="1249680" y="2870200"/>
          <a:ext cx="6096000" cy="2656840"/>
        </p:xfrm>
        <a:graphic>
          <a:graphicData uri="http://schemas.openxmlformats.org/drawingml/2006/table">
            <a:tbl>
              <a:tblPr firstRow="1" bandRow="1">
                <a:tableStyleId>{5C22544A-7EE6-4342-B048-85BDC9FD1C3A}</a:tableStyleId>
              </a:tblPr>
              <a:tblGrid>
                <a:gridCol w="8636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smtClean="0"/>
                        <a:t>No</a:t>
                      </a:r>
                      <a:endParaRPr lang="en-US" dirty="0"/>
                    </a:p>
                  </a:txBody>
                  <a:tcPr/>
                </a:tc>
                <a:tc>
                  <a:txBody>
                    <a:bodyPr/>
                    <a:lstStyle/>
                    <a:p>
                      <a:r>
                        <a:rPr lang="en-US" dirty="0" smtClean="0"/>
                        <a:t>Picture</a:t>
                      </a:r>
                      <a:endParaRPr lang="en-US" dirty="0"/>
                    </a:p>
                  </a:txBody>
                  <a:tcPr/>
                </a:tc>
                <a:tc>
                  <a:txBody>
                    <a:bodyPr/>
                    <a:lstStyle/>
                    <a:p>
                      <a:r>
                        <a:rPr lang="en-US" dirty="0" smtClean="0"/>
                        <a:t>Value</a:t>
                      </a:r>
                      <a:endParaRPr lang="en-US" dirty="0"/>
                    </a:p>
                  </a:txBody>
                  <a:tcPr/>
                </a:tc>
                <a:extLst>
                  <a:ext uri="{0D108BD9-81ED-4DB2-BD59-A6C34878D82A}">
                    <a16:rowId xmlns:a16="http://schemas.microsoft.com/office/drawing/2014/main" val="10000"/>
                  </a:ext>
                </a:extLst>
              </a:tr>
              <a:tr h="370840">
                <a:tc>
                  <a:txBody>
                    <a:bodyPr/>
                    <a:lstStyle/>
                    <a:p>
                      <a:r>
                        <a:rPr lang="en-US" dirty="0" smtClean="0"/>
                        <a:t>1</a:t>
                      </a:r>
                      <a:endParaRPr lang="en-US" dirty="0"/>
                    </a:p>
                  </a:txBody>
                  <a:tcPr/>
                </a:tc>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a:txBody>
                  <a:tcPr/>
                </a:tc>
                <a:tc>
                  <a:txBody>
                    <a:bodyPr/>
                    <a:lstStyle/>
                    <a:p>
                      <a:r>
                        <a:rPr lang="en-US" dirty="0" smtClean="0"/>
                        <a:t>620Ohm</a:t>
                      </a:r>
                      <a:endParaRPr lang="en-US" dirty="0"/>
                    </a:p>
                  </a:txBody>
                  <a:tcPr/>
                </a:tc>
                <a:extLst>
                  <a:ext uri="{0D108BD9-81ED-4DB2-BD59-A6C34878D82A}">
                    <a16:rowId xmlns:a16="http://schemas.microsoft.com/office/drawing/2014/main" val="10001"/>
                  </a:ext>
                </a:extLst>
              </a:tr>
            </a:tbl>
          </a:graphicData>
        </a:graphic>
      </p:graphicFrame>
      <p:pic>
        <p:nvPicPr>
          <p:cNvPr id="5"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799" y="3335884"/>
            <a:ext cx="1879601" cy="187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87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TINA-TI setup file: </a:t>
            </a:r>
            <a:r>
              <a:rPr lang="en-US" u="sng" dirty="0">
                <a:hlinkClick r:id="rId2"/>
              </a:rPr>
              <a:t>http://cse.hcmut.edu.vn/vtphuong/EDAC/Tina90-TIen.exe</a:t>
            </a:r>
            <a:endParaRPr lang="en-US" dirty="0"/>
          </a:p>
          <a:p>
            <a:r>
              <a:rPr lang="en-US" dirty="0" smtClean="0"/>
              <a:t>Quick manual</a:t>
            </a:r>
          </a:p>
          <a:p>
            <a:r>
              <a:rPr lang="en-US" dirty="0" smtClean="0">
                <a:hlinkClick r:id="rId3"/>
              </a:rPr>
              <a:t>https</a:t>
            </a:r>
            <a:r>
              <a:rPr lang="en-US" dirty="0">
                <a:hlinkClick r:id="rId3"/>
              </a:rPr>
              <a:t>://</a:t>
            </a:r>
            <a:r>
              <a:rPr lang="en-US" dirty="0" smtClean="0">
                <a:hlinkClick r:id="rId3"/>
              </a:rPr>
              <a:t>www.youtube.com/watch?v=u7_RP1f82oo</a:t>
            </a:r>
            <a:endParaRPr lang="en-US" dirty="0" smtClean="0"/>
          </a:p>
          <a:p>
            <a:endParaRPr lang="en-US" dirty="0"/>
          </a:p>
        </p:txBody>
      </p:sp>
      <p:sp>
        <p:nvSpPr>
          <p:cNvPr id="3" name="Title 2"/>
          <p:cNvSpPr>
            <a:spLocks noGrp="1"/>
          </p:cNvSpPr>
          <p:nvPr>
            <p:ph type="title"/>
          </p:nvPr>
        </p:nvSpPr>
        <p:spPr/>
        <p:txBody>
          <a:bodyPr/>
          <a:lstStyle/>
          <a:p>
            <a:r>
              <a:rPr lang="en-US" dirty="0" smtClean="0"/>
              <a:t>Circuit Simulation on TINA TI</a:t>
            </a:r>
            <a:endParaRPr lang="en-US" dirty="0"/>
          </a:p>
        </p:txBody>
      </p:sp>
    </p:spTree>
    <p:extLst>
      <p:ext uri="{BB962C8B-B14F-4D97-AF65-F5344CB8AC3E}">
        <p14:creationId xmlns:p14="http://schemas.microsoft.com/office/powerpoint/2010/main" val="286369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Student can simulate </a:t>
            </a:r>
            <a:r>
              <a:rPr lang="en-US" dirty="0"/>
              <a:t>at </a:t>
            </a:r>
            <a:r>
              <a:rPr lang="en-US" dirty="0">
                <a:hlinkClick r:id="rId2"/>
              </a:rPr>
              <a:t>https://www.tinkercad.com</a:t>
            </a:r>
            <a:r>
              <a:rPr lang="en-US" dirty="0" smtClean="0">
                <a:hlinkClick r:id="rId2"/>
              </a:rPr>
              <a:t>/</a:t>
            </a:r>
            <a:endParaRPr lang="en-US" dirty="0" smtClean="0"/>
          </a:p>
          <a:p>
            <a:endParaRPr lang="en-US" dirty="0"/>
          </a:p>
        </p:txBody>
      </p:sp>
      <p:sp>
        <p:nvSpPr>
          <p:cNvPr id="3" name="Title 2"/>
          <p:cNvSpPr>
            <a:spLocks noGrp="1"/>
          </p:cNvSpPr>
          <p:nvPr>
            <p:ph type="title"/>
          </p:nvPr>
        </p:nvSpPr>
        <p:spPr/>
        <p:txBody>
          <a:bodyPr/>
          <a:lstStyle/>
          <a:p>
            <a:r>
              <a:rPr lang="en-US" dirty="0" err="1" smtClean="0"/>
              <a:t>Arduino</a:t>
            </a:r>
            <a:r>
              <a:rPr lang="en-US" dirty="0" smtClean="0"/>
              <a:t> Programming </a:t>
            </a:r>
            <a:endParaRPr lang="en-US" dirty="0"/>
          </a:p>
        </p:txBody>
      </p:sp>
      <p:pic>
        <p:nvPicPr>
          <p:cNvPr id="4" name="Picture 3"/>
          <p:cNvPicPr>
            <a:picLocks noChangeAspect="1"/>
          </p:cNvPicPr>
          <p:nvPr/>
        </p:nvPicPr>
        <p:blipFill rotWithShape="1">
          <a:blip r:embed="rId3"/>
          <a:srcRect l="25500" t="30135" r="2000" b="9807"/>
          <a:stretch/>
        </p:blipFill>
        <p:spPr>
          <a:xfrm>
            <a:off x="1158240" y="2590801"/>
            <a:ext cx="7003364" cy="3139439"/>
          </a:xfrm>
          <a:prstGeom prst="rect">
            <a:avLst/>
          </a:prstGeom>
        </p:spPr>
      </p:pic>
    </p:spTree>
    <p:extLst>
      <p:ext uri="{BB962C8B-B14F-4D97-AF65-F5344CB8AC3E}">
        <p14:creationId xmlns:p14="http://schemas.microsoft.com/office/powerpoint/2010/main" val="292424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Complicated Project</a:t>
            </a:r>
            <a:endParaRPr lang="en-US" dirty="0"/>
          </a:p>
        </p:txBody>
      </p:sp>
      <p:pic>
        <p:nvPicPr>
          <p:cNvPr id="4" name="Picture 3"/>
          <p:cNvPicPr>
            <a:picLocks noChangeAspect="1"/>
          </p:cNvPicPr>
          <p:nvPr/>
        </p:nvPicPr>
        <p:blipFill>
          <a:blip r:embed="rId2"/>
          <a:stretch>
            <a:fillRect/>
          </a:stretch>
        </p:blipFill>
        <p:spPr>
          <a:xfrm>
            <a:off x="5321455" y="1433750"/>
            <a:ext cx="3089709" cy="2211984"/>
          </a:xfrm>
          <a:prstGeom prst="rect">
            <a:avLst/>
          </a:prstGeom>
        </p:spPr>
      </p:pic>
      <p:pic>
        <p:nvPicPr>
          <p:cNvPr id="5" name="Picture 4"/>
          <p:cNvPicPr>
            <a:picLocks noChangeAspect="1"/>
          </p:cNvPicPr>
          <p:nvPr/>
        </p:nvPicPr>
        <p:blipFill>
          <a:blip r:embed="rId3"/>
          <a:stretch>
            <a:fillRect/>
          </a:stretch>
        </p:blipFill>
        <p:spPr>
          <a:xfrm>
            <a:off x="5305678" y="4139538"/>
            <a:ext cx="3105486" cy="2169822"/>
          </a:xfrm>
          <a:prstGeom prst="rect">
            <a:avLst/>
          </a:prstGeom>
        </p:spPr>
      </p:pic>
      <p:pic>
        <p:nvPicPr>
          <p:cNvPr id="6" name="Picture 5"/>
          <p:cNvPicPr>
            <a:picLocks noChangeAspect="1"/>
          </p:cNvPicPr>
          <p:nvPr/>
        </p:nvPicPr>
        <p:blipFill>
          <a:blip r:embed="rId4"/>
          <a:stretch>
            <a:fillRect/>
          </a:stretch>
        </p:blipFill>
        <p:spPr>
          <a:xfrm>
            <a:off x="267511" y="1433751"/>
            <a:ext cx="4574511" cy="4052650"/>
          </a:xfrm>
          <a:prstGeom prst="rect">
            <a:avLst/>
          </a:prstGeom>
        </p:spPr>
      </p:pic>
      <p:sp>
        <p:nvSpPr>
          <p:cNvPr id="7" name="Rectangle 6"/>
          <p:cNvSpPr/>
          <p:nvPr/>
        </p:nvSpPr>
        <p:spPr>
          <a:xfrm>
            <a:off x="270022" y="5838718"/>
            <a:ext cx="4572000" cy="923330"/>
          </a:xfrm>
          <a:prstGeom prst="rect">
            <a:avLst/>
          </a:prstGeom>
        </p:spPr>
        <p:txBody>
          <a:bodyPr>
            <a:spAutoFit/>
          </a:bodyPr>
          <a:lstStyle/>
          <a:p>
            <a:r>
              <a:rPr lang="en-US" dirty="0"/>
              <a:t>https://ubc.sgp1.cdn.digitaloceanspaces.com/Altium/Altium%20Designer%2020.1.11%20Build%20218.zip</a:t>
            </a:r>
          </a:p>
        </p:txBody>
      </p:sp>
    </p:spTree>
    <p:extLst>
      <p:ext uri="{BB962C8B-B14F-4D97-AF65-F5344CB8AC3E}">
        <p14:creationId xmlns:p14="http://schemas.microsoft.com/office/powerpoint/2010/main" val="88734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Wires, Cables, and </a:t>
            </a:r>
            <a:r>
              <a:rPr lang="en-US" dirty="0" smtClean="0"/>
              <a:t>Connectors</a:t>
            </a:r>
          </a:p>
          <a:p>
            <a:pPr>
              <a:spcAft>
                <a:spcPts val="600"/>
              </a:spcAft>
            </a:pPr>
            <a:r>
              <a:rPr lang="en-US" dirty="0"/>
              <a:t>Batteries</a:t>
            </a:r>
          </a:p>
          <a:p>
            <a:pPr>
              <a:spcAft>
                <a:spcPts val="600"/>
              </a:spcAft>
            </a:pPr>
            <a:r>
              <a:rPr lang="en-US" dirty="0"/>
              <a:t>Switches</a:t>
            </a:r>
          </a:p>
          <a:p>
            <a:r>
              <a:rPr lang="en-US" dirty="0" smtClean="0"/>
              <a:t>Resistors </a:t>
            </a:r>
            <a:endParaRPr lang="en-US" dirty="0"/>
          </a:p>
          <a:p>
            <a:r>
              <a:rPr lang="en-US" dirty="0" smtClean="0"/>
              <a:t>LED (Light Emitted Diode)</a:t>
            </a:r>
          </a:p>
          <a:p>
            <a:r>
              <a:rPr lang="en-US" dirty="0" smtClean="0"/>
              <a:t>Exercises</a:t>
            </a:r>
          </a:p>
          <a:p>
            <a:r>
              <a:rPr lang="en-US" b="1" i="1" u="sng" dirty="0" smtClean="0"/>
              <a:t>Pull up and Pull down resistors</a:t>
            </a:r>
            <a:endParaRPr lang="en-US" b="1" i="1" u="sng" dirty="0"/>
          </a:p>
          <a:p>
            <a:endParaRPr lang="en-US" dirty="0"/>
          </a:p>
        </p:txBody>
      </p:sp>
      <p:sp>
        <p:nvSpPr>
          <p:cNvPr id="3" name="Title 2"/>
          <p:cNvSpPr>
            <a:spLocks noGrp="1"/>
          </p:cNvSpPr>
          <p:nvPr>
            <p:ph type="title"/>
          </p:nvPr>
        </p:nvSpPr>
        <p:spPr/>
        <p:txBody>
          <a:bodyPr/>
          <a:lstStyle/>
          <a:p>
            <a:r>
              <a:rPr lang="en-US" dirty="0"/>
              <a:t>Basic Electronic Circuit Components</a:t>
            </a:r>
          </a:p>
        </p:txBody>
      </p:sp>
    </p:spTree>
    <p:extLst>
      <p:ext uri="{BB962C8B-B14F-4D97-AF65-F5344CB8AC3E}">
        <p14:creationId xmlns:p14="http://schemas.microsoft.com/office/powerpoint/2010/main" val="379360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45790" y="1805000"/>
            <a:ext cx="2786967" cy="1256735"/>
          </a:xfrm>
        </p:spPr>
        <p:txBody>
          <a:bodyPr/>
          <a:lstStyle/>
          <a:p>
            <a:r>
              <a:rPr lang="en-US" dirty="0" smtClean="0"/>
              <a:t>Strong</a:t>
            </a:r>
          </a:p>
          <a:p>
            <a:r>
              <a:rPr lang="en-US" dirty="0" smtClean="0"/>
              <a:t>High current</a:t>
            </a:r>
            <a:endParaRPr lang="en-US" dirty="0"/>
          </a:p>
        </p:txBody>
      </p:sp>
      <p:sp>
        <p:nvSpPr>
          <p:cNvPr id="3" name="Title 2"/>
          <p:cNvSpPr>
            <a:spLocks noGrp="1"/>
          </p:cNvSpPr>
          <p:nvPr>
            <p:ph type="title"/>
          </p:nvPr>
        </p:nvSpPr>
        <p:spPr/>
        <p:txBody>
          <a:bodyPr/>
          <a:lstStyle/>
          <a:p>
            <a:r>
              <a:rPr lang="en-US" dirty="0" smtClean="0"/>
              <a:t>Solid Core Wires</a:t>
            </a:r>
            <a:endParaRPr lang="en-US" dirty="0"/>
          </a:p>
        </p:txBody>
      </p:sp>
      <p:pic>
        <p:nvPicPr>
          <p:cNvPr id="1026" name="Picture 2" descr="Image result for solid core w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41" y="1805000"/>
            <a:ext cx="4479403" cy="44794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in home swit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914" y="3165257"/>
            <a:ext cx="2370718" cy="3119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91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Solid Core Applications</a:t>
            </a:r>
            <a:endParaRPr lang="en-US" dirty="0"/>
          </a:p>
        </p:txBody>
      </p:sp>
      <p:pic>
        <p:nvPicPr>
          <p:cNvPr id="2050"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21639" t="21661" r="24730" b="9448"/>
          <a:stretch/>
        </p:blipFill>
        <p:spPr bwMode="auto">
          <a:xfrm>
            <a:off x="138896" y="2152241"/>
            <a:ext cx="3831222" cy="35302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electronic gener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4516" y="1273995"/>
            <a:ext cx="3719131" cy="286373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6142" y="4479403"/>
            <a:ext cx="2968748" cy="200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53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33105" y="2517025"/>
            <a:ext cx="4615646" cy="2338736"/>
          </a:xfrm>
        </p:spPr>
        <p:txBody>
          <a:bodyPr/>
          <a:lstStyle/>
          <a:p>
            <a:r>
              <a:rPr lang="en-US" dirty="0" smtClean="0"/>
              <a:t>Soft</a:t>
            </a:r>
          </a:p>
          <a:p>
            <a:r>
              <a:rPr lang="en-US" dirty="0" smtClean="0"/>
              <a:t>Smaller current</a:t>
            </a:r>
          </a:p>
          <a:p>
            <a:r>
              <a:rPr lang="en-US" b="1" dirty="0" smtClean="0"/>
              <a:t>Easy to Draw</a:t>
            </a:r>
            <a:endParaRPr lang="en-US" b="1" dirty="0"/>
          </a:p>
        </p:txBody>
      </p:sp>
      <p:sp>
        <p:nvSpPr>
          <p:cNvPr id="3" name="Title 2"/>
          <p:cNvSpPr>
            <a:spLocks noGrp="1"/>
          </p:cNvSpPr>
          <p:nvPr>
            <p:ph type="title"/>
          </p:nvPr>
        </p:nvSpPr>
        <p:spPr/>
        <p:txBody>
          <a:bodyPr/>
          <a:lstStyle/>
          <a:p>
            <a:r>
              <a:rPr lang="en-US" dirty="0" smtClean="0"/>
              <a:t>Stranded Wires (Multicore Wires)</a:t>
            </a:r>
            <a:endParaRPr lang="en-US" dirty="0"/>
          </a:p>
        </p:txBody>
      </p:sp>
      <p:pic>
        <p:nvPicPr>
          <p:cNvPr id="3074" name="Picture 2" descr="Image result for stranded core w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516" y="1550069"/>
            <a:ext cx="3588151" cy="19339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tranded core wi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504" y="3594720"/>
            <a:ext cx="3545164" cy="190993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tranded core wi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504" y="5804705"/>
            <a:ext cx="3545163" cy="966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0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 id="{9308F140-5CDC-477D-BC4D-9C1906451284}" vid="{11C5112C-663B-4E6D-9D3D-2361F8FA32D6}"/>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FD44557-C150-4AA7-97B1-62E8021520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Training presentation</Template>
  <TotalTime>0</TotalTime>
  <Words>931</Words>
  <Application>Microsoft Office PowerPoint</Application>
  <PresentationFormat>On-screen Show (4:3)</PresentationFormat>
  <Paragraphs>142</Paragraphs>
  <Slides>48</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Arial</vt:lpstr>
      <vt:lpstr>Bookman Old Style</vt:lpstr>
      <vt:lpstr>Calibri</vt:lpstr>
      <vt:lpstr>Century Gothic</vt:lpstr>
      <vt:lpstr>Georgia</vt:lpstr>
      <vt:lpstr>Impact</vt:lpstr>
      <vt:lpstr>Lato</vt:lpstr>
      <vt:lpstr>Maiandra GD</vt:lpstr>
      <vt:lpstr>Tahoma</vt:lpstr>
      <vt:lpstr>Wingdings</vt:lpstr>
      <vt:lpstr>Wingdings 2</vt:lpstr>
      <vt:lpstr>Training presentation</vt:lpstr>
      <vt:lpstr>CO2015  Basic Electronic Circuit Components </vt:lpstr>
      <vt:lpstr>PowerPoint Presentation</vt:lpstr>
      <vt:lpstr>Actually....</vt:lpstr>
      <vt:lpstr>Some projects</vt:lpstr>
      <vt:lpstr>Complicated Project</vt:lpstr>
      <vt:lpstr>Basic Electronic Circuit Components</vt:lpstr>
      <vt:lpstr>Solid Core Wires</vt:lpstr>
      <vt:lpstr>Solid Core Applications</vt:lpstr>
      <vt:lpstr>Stranded Wires (Multicore Wires)</vt:lpstr>
      <vt:lpstr>Braided Wires</vt:lpstr>
      <vt:lpstr>Coaxial Cables</vt:lpstr>
      <vt:lpstr>Twisted Pair Cables</vt:lpstr>
      <vt:lpstr>Battery</vt:lpstr>
      <vt:lpstr>Rechargeable Batteries</vt:lpstr>
      <vt:lpstr>Super Capacitors</vt:lpstr>
      <vt:lpstr>Rechargeable Batteries vs Super Capacitor</vt:lpstr>
      <vt:lpstr>New Generation of Batteries</vt:lpstr>
      <vt:lpstr>Switch</vt:lpstr>
      <vt:lpstr>Switch Applications (1)</vt:lpstr>
      <vt:lpstr>Switch Applications (2)</vt:lpstr>
      <vt:lpstr>Switch Application (3)</vt:lpstr>
      <vt:lpstr>Resistors</vt:lpstr>
      <vt:lpstr>Resistors</vt:lpstr>
      <vt:lpstr>Understanding Resistor Labels</vt:lpstr>
      <vt:lpstr>Examples</vt:lpstr>
      <vt:lpstr>Examples</vt:lpstr>
      <vt:lpstr>Examples</vt:lpstr>
      <vt:lpstr>Variable Resistors</vt:lpstr>
      <vt:lpstr>Photo-Resistors and Thermistors</vt:lpstr>
      <vt:lpstr>Light Emitted Diode (LED)</vt:lpstr>
      <vt:lpstr>Optical Touch LED Matrix</vt:lpstr>
      <vt:lpstr>LED and Resistor Calculation</vt:lpstr>
      <vt:lpstr>LED and Resistor Calculation</vt:lpstr>
      <vt:lpstr>LED Applications</vt:lpstr>
      <vt:lpstr>Exercise 1</vt:lpstr>
      <vt:lpstr>Exercise 2</vt:lpstr>
      <vt:lpstr>PowerPoint Presentation</vt:lpstr>
      <vt:lpstr>Pull Up and Pull Down Resistor</vt:lpstr>
      <vt:lpstr>Pull-up Resistors</vt:lpstr>
      <vt:lpstr>Calculating Pull-Up Resistor Value</vt:lpstr>
      <vt:lpstr>Calculating Pull-Up Resistor Value</vt:lpstr>
      <vt:lpstr>Example </vt:lpstr>
      <vt:lpstr>Answer</vt:lpstr>
      <vt:lpstr>Programming Arduino</vt:lpstr>
      <vt:lpstr>Programming on BBC Microbit</vt:lpstr>
      <vt:lpstr>Lab Manual</vt:lpstr>
      <vt:lpstr>Circuit Simulation on TINA TI</vt:lpstr>
      <vt:lpstr>Arduino Programming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2014-07-29T03:47:45Z</dcterms:created>
  <dcterms:modified xsi:type="dcterms:W3CDTF">2021-08-16T01:58:05Z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TC034606049991</vt:lpwstr>
  </property>
</Properties>
</file>